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webp" ContentType="image/webp"/>
  <Default Extension="jpeg" ContentType="image/jpeg"/>
  <Default Extension="rels" ContentType="application/vnd.openxmlformats-package.relationships+xml"/>
  <Default Extension="xml" ContentType="application/xml"/>
  <Default Extension="jpg" ContentType="image/unknown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media/image6.jpg" ContentType="image/jpeg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6" r:id="rId3"/>
    <p:sldId id="293" r:id="rId4"/>
    <p:sldId id="294" r:id="rId5"/>
    <p:sldId id="302" r:id="rId6"/>
    <p:sldId id="303" r:id="rId7"/>
    <p:sldId id="295" r:id="rId8"/>
    <p:sldId id="296" r:id="rId9"/>
    <p:sldId id="301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292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tur Woźniak" initials="AW" lastIdx="1" clrIdx="0">
    <p:extLst>
      <p:ext uri="{19B8F6BF-5375-455C-9EA6-DF929625EA0E}">
        <p15:presenceInfo xmlns:p15="http://schemas.microsoft.com/office/powerpoint/2012/main" userId="a45d8581e3718d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E171933-4619-4E11-9A3F-F7608DF75F80}" styleName="Styl pośredni 1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DE3497-CE31-4711-8178-67FBCA7B9140}" type="doc">
      <dgm:prSet loTypeId="urn:microsoft.com/office/officeart/2005/8/layout/chevron1" loCatId="process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A0B59955-F1A0-41DE-A638-182DEA90D38F}">
      <dgm:prSet phldrT="[Tekst]"/>
      <dgm:spPr/>
      <dgm:t>
        <a:bodyPr/>
        <a:lstStyle/>
        <a:p>
          <a:r>
            <a:rPr lang="pl-PL" dirty="0"/>
            <a:t>Ustawa z dnia 13 lipca 1920 r. o szkołach akademickich	</a:t>
          </a:r>
        </a:p>
      </dgm:t>
    </dgm:pt>
    <dgm:pt modelId="{30B7B249-C36B-4AAA-977E-511635778B1E}" type="parTrans" cxnId="{9F06371A-5A6E-4BF7-B5F4-29ACA288A76B}">
      <dgm:prSet/>
      <dgm:spPr/>
      <dgm:t>
        <a:bodyPr/>
        <a:lstStyle/>
        <a:p>
          <a:endParaRPr lang="pl-PL"/>
        </a:p>
      </dgm:t>
    </dgm:pt>
    <dgm:pt modelId="{9FD9B9D5-0169-45B4-99A0-1A573BAD6774}" type="sibTrans" cxnId="{9F06371A-5A6E-4BF7-B5F4-29ACA288A76B}">
      <dgm:prSet/>
      <dgm:spPr/>
      <dgm:t>
        <a:bodyPr/>
        <a:lstStyle/>
        <a:p>
          <a:endParaRPr lang="pl-PL"/>
        </a:p>
      </dgm:t>
    </dgm:pt>
    <dgm:pt modelId="{A0CC3F5A-887F-4E23-9F00-4D4043A5E858}">
      <dgm:prSet phldrT="[Tekst]"/>
      <dgm:spPr/>
      <dgm:t>
        <a:bodyPr/>
        <a:lstStyle/>
        <a:p>
          <a:r>
            <a:rPr lang="pl-PL" dirty="0"/>
            <a:t>Ustawa z dnia 15 marca 1938 r. o szkołach akademickich</a:t>
          </a:r>
        </a:p>
      </dgm:t>
    </dgm:pt>
    <dgm:pt modelId="{28BE0130-D563-48C5-BBEE-F3DAE3A511D3}" type="parTrans" cxnId="{11F5EAC8-F6EB-41FA-BF6E-474ACD2767D2}">
      <dgm:prSet/>
      <dgm:spPr/>
      <dgm:t>
        <a:bodyPr/>
        <a:lstStyle/>
        <a:p>
          <a:endParaRPr lang="pl-PL"/>
        </a:p>
      </dgm:t>
    </dgm:pt>
    <dgm:pt modelId="{682AEDD6-B1ED-4E18-BB6C-EF2301A7DE96}" type="sibTrans" cxnId="{11F5EAC8-F6EB-41FA-BF6E-474ACD2767D2}">
      <dgm:prSet/>
      <dgm:spPr/>
      <dgm:t>
        <a:bodyPr/>
        <a:lstStyle/>
        <a:p>
          <a:endParaRPr lang="pl-PL"/>
        </a:p>
      </dgm:t>
    </dgm:pt>
    <dgm:pt modelId="{636C7F0D-AB91-417C-8C77-4CD86355FCC0}">
      <dgm:prSet phldrT="[Tekst]"/>
      <dgm:spPr/>
      <dgm:t>
        <a:bodyPr/>
        <a:lstStyle/>
        <a:p>
          <a:r>
            <a:rPr lang="pl-PL" dirty="0"/>
            <a:t>Dekret z dnia 28 października 1947 r. o organizacji nauki i szkolnictwa wyższego</a:t>
          </a:r>
        </a:p>
      </dgm:t>
    </dgm:pt>
    <dgm:pt modelId="{7DFA7650-CA8F-4CD7-88A0-56FCB212623D}" type="parTrans" cxnId="{C971EBEA-E421-440D-AC86-296A0F0A8E29}">
      <dgm:prSet/>
      <dgm:spPr/>
      <dgm:t>
        <a:bodyPr/>
        <a:lstStyle/>
        <a:p>
          <a:endParaRPr lang="pl-PL"/>
        </a:p>
      </dgm:t>
    </dgm:pt>
    <dgm:pt modelId="{93FBEC36-0242-4CF1-B10B-B805DE2F170E}" type="sibTrans" cxnId="{C971EBEA-E421-440D-AC86-296A0F0A8E29}">
      <dgm:prSet/>
      <dgm:spPr/>
      <dgm:t>
        <a:bodyPr/>
        <a:lstStyle/>
        <a:p>
          <a:endParaRPr lang="pl-PL"/>
        </a:p>
      </dgm:t>
    </dgm:pt>
    <dgm:pt modelId="{83DA642D-40F0-45AF-9ACA-A1E1404B3394}" type="pres">
      <dgm:prSet presAssocID="{83DE3497-CE31-4711-8178-67FBCA7B91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193BD664-588F-45B0-B290-1AD35055B8C2}" type="pres">
      <dgm:prSet presAssocID="{A0B59955-F1A0-41DE-A638-182DEA90D3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D8636CA-AD4F-4040-ABF7-7DD7AED7BE99}" type="pres">
      <dgm:prSet presAssocID="{9FD9B9D5-0169-45B4-99A0-1A573BAD6774}" presName="parTxOnlySpace" presStyleCnt="0"/>
      <dgm:spPr/>
    </dgm:pt>
    <dgm:pt modelId="{B07F7C74-2A61-4C1C-81AA-EF5D3FB16980}" type="pres">
      <dgm:prSet presAssocID="{A0CC3F5A-887F-4E23-9F00-4D4043A5E85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D5D03F6-99D3-48F7-88B0-0E58A0835847}" type="pres">
      <dgm:prSet presAssocID="{682AEDD6-B1ED-4E18-BB6C-EF2301A7DE96}" presName="parTxOnlySpace" presStyleCnt="0"/>
      <dgm:spPr/>
    </dgm:pt>
    <dgm:pt modelId="{32AEBFC3-17D2-463F-A73C-C65709412709}" type="pres">
      <dgm:prSet presAssocID="{636C7F0D-AB91-417C-8C77-4CD86355FCC0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244D448-9C9F-4AB8-8D22-FB2E099A2683}" type="presOf" srcId="{83DE3497-CE31-4711-8178-67FBCA7B9140}" destId="{83DA642D-40F0-45AF-9ACA-A1E1404B3394}" srcOrd="0" destOrd="0" presId="urn:microsoft.com/office/officeart/2005/8/layout/chevron1"/>
    <dgm:cxn modelId="{9F06371A-5A6E-4BF7-B5F4-29ACA288A76B}" srcId="{83DE3497-CE31-4711-8178-67FBCA7B9140}" destId="{A0B59955-F1A0-41DE-A638-182DEA90D38F}" srcOrd="0" destOrd="0" parTransId="{30B7B249-C36B-4AAA-977E-511635778B1E}" sibTransId="{9FD9B9D5-0169-45B4-99A0-1A573BAD6774}"/>
    <dgm:cxn modelId="{6DD0BD0D-656F-4B1A-968C-80E67DDD26B1}" type="presOf" srcId="{A0CC3F5A-887F-4E23-9F00-4D4043A5E858}" destId="{B07F7C74-2A61-4C1C-81AA-EF5D3FB16980}" srcOrd="0" destOrd="0" presId="urn:microsoft.com/office/officeart/2005/8/layout/chevron1"/>
    <dgm:cxn modelId="{6F228069-9078-4A75-A55D-9B4196DF4E6F}" type="presOf" srcId="{A0B59955-F1A0-41DE-A638-182DEA90D38F}" destId="{193BD664-588F-45B0-B290-1AD35055B8C2}" srcOrd="0" destOrd="0" presId="urn:microsoft.com/office/officeart/2005/8/layout/chevron1"/>
    <dgm:cxn modelId="{CCADC276-524E-44B4-BC96-279463212B31}" type="presOf" srcId="{636C7F0D-AB91-417C-8C77-4CD86355FCC0}" destId="{32AEBFC3-17D2-463F-A73C-C65709412709}" srcOrd="0" destOrd="0" presId="urn:microsoft.com/office/officeart/2005/8/layout/chevron1"/>
    <dgm:cxn modelId="{11F5EAC8-F6EB-41FA-BF6E-474ACD2767D2}" srcId="{83DE3497-CE31-4711-8178-67FBCA7B9140}" destId="{A0CC3F5A-887F-4E23-9F00-4D4043A5E858}" srcOrd="1" destOrd="0" parTransId="{28BE0130-D563-48C5-BBEE-F3DAE3A511D3}" sibTransId="{682AEDD6-B1ED-4E18-BB6C-EF2301A7DE96}"/>
    <dgm:cxn modelId="{C971EBEA-E421-440D-AC86-296A0F0A8E29}" srcId="{83DE3497-CE31-4711-8178-67FBCA7B9140}" destId="{636C7F0D-AB91-417C-8C77-4CD86355FCC0}" srcOrd="2" destOrd="0" parTransId="{7DFA7650-CA8F-4CD7-88A0-56FCB212623D}" sibTransId="{93FBEC36-0242-4CF1-B10B-B805DE2F170E}"/>
    <dgm:cxn modelId="{F524C6DA-0F7B-4BDB-8AC4-B19B366F7304}" type="presParOf" srcId="{83DA642D-40F0-45AF-9ACA-A1E1404B3394}" destId="{193BD664-588F-45B0-B290-1AD35055B8C2}" srcOrd="0" destOrd="0" presId="urn:microsoft.com/office/officeart/2005/8/layout/chevron1"/>
    <dgm:cxn modelId="{C492DD32-8CA8-44E3-88FE-12AE02A504F3}" type="presParOf" srcId="{83DA642D-40F0-45AF-9ACA-A1E1404B3394}" destId="{CD8636CA-AD4F-4040-ABF7-7DD7AED7BE99}" srcOrd="1" destOrd="0" presId="urn:microsoft.com/office/officeart/2005/8/layout/chevron1"/>
    <dgm:cxn modelId="{1A733DA3-EB28-43B7-8099-764D97410971}" type="presParOf" srcId="{83DA642D-40F0-45AF-9ACA-A1E1404B3394}" destId="{B07F7C74-2A61-4C1C-81AA-EF5D3FB16980}" srcOrd="2" destOrd="0" presId="urn:microsoft.com/office/officeart/2005/8/layout/chevron1"/>
    <dgm:cxn modelId="{5C9EBC09-2D59-4652-BA82-7AA99CB063B2}" type="presParOf" srcId="{83DA642D-40F0-45AF-9ACA-A1E1404B3394}" destId="{7D5D03F6-99D3-48F7-88B0-0E58A0835847}" srcOrd="3" destOrd="0" presId="urn:microsoft.com/office/officeart/2005/8/layout/chevron1"/>
    <dgm:cxn modelId="{1C6580E5-419F-4E1D-A56A-60024A6EB86B}" type="presParOf" srcId="{83DA642D-40F0-45AF-9ACA-A1E1404B3394}" destId="{32AEBFC3-17D2-463F-A73C-C65709412709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D34C4D-450D-43DB-AAA2-ECA8C7EF222E}" type="doc">
      <dgm:prSet loTypeId="urn:microsoft.com/office/officeart/2005/8/layout/chevron1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4BFC576-6A9F-4676-8C00-FC19F3B176A7}">
      <dgm:prSet phldrT="[Tekst]"/>
      <dgm:spPr/>
      <dgm:t>
        <a:bodyPr/>
        <a:lstStyle/>
        <a:p>
          <a:r>
            <a:rPr lang="pl-PL" dirty="0"/>
            <a:t>Ustawa z dnia 5 listopada 1958 r.  o szkołach wyższych</a:t>
          </a:r>
        </a:p>
      </dgm:t>
    </dgm:pt>
    <dgm:pt modelId="{9530A9D0-9FAD-4D2C-B9B8-936D76B797A4}" type="parTrans" cxnId="{A97C2D51-37C0-41CD-B7D3-BF643635B68D}">
      <dgm:prSet/>
      <dgm:spPr/>
      <dgm:t>
        <a:bodyPr/>
        <a:lstStyle/>
        <a:p>
          <a:endParaRPr lang="pl-PL"/>
        </a:p>
      </dgm:t>
    </dgm:pt>
    <dgm:pt modelId="{BDEA1218-DFDA-4B25-A72C-7CA04395BB07}" type="sibTrans" cxnId="{A97C2D51-37C0-41CD-B7D3-BF643635B68D}">
      <dgm:prSet/>
      <dgm:spPr/>
      <dgm:t>
        <a:bodyPr/>
        <a:lstStyle/>
        <a:p>
          <a:endParaRPr lang="pl-PL"/>
        </a:p>
      </dgm:t>
    </dgm:pt>
    <dgm:pt modelId="{C7D5DB49-769E-4303-BF4D-121885FD8364}">
      <dgm:prSet phldrT="[Tekst]"/>
      <dgm:spPr/>
      <dgm:t>
        <a:bodyPr/>
        <a:lstStyle/>
        <a:p>
          <a:r>
            <a:rPr lang="pl-PL" dirty="0"/>
            <a:t>Ustawa z dnia 31 marca 1965 r. o stopniach i tytułach naukowych</a:t>
          </a:r>
        </a:p>
      </dgm:t>
    </dgm:pt>
    <dgm:pt modelId="{C7A9126A-0AB1-42F5-B50D-1B9861568336}" type="parTrans" cxnId="{8E362C87-A7B0-4CA5-9654-6F98E065A370}">
      <dgm:prSet/>
      <dgm:spPr/>
      <dgm:t>
        <a:bodyPr/>
        <a:lstStyle/>
        <a:p>
          <a:endParaRPr lang="pl-PL"/>
        </a:p>
      </dgm:t>
    </dgm:pt>
    <dgm:pt modelId="{BFDC0092-1349-4E7A-B1EF-00475E72BDA1}" type="sibTrans" cxnId="{8E362C87-A7B0-4CA5-9654-6F98E065A370}">
      <dgm:prSet/>
      <dgm:spPr/>
      <dgm:t>
        <a:bodyPr/>
        <a:lstStyle/>
        <a:p>
          <a:endParaRPr lang="pl-PL"/>
        </a:p>
      </dgm:t>
    </dgm:pt>
    <dgm:pt modelId="{5EC160D1-CF75-4809-A7F1-701CA86AB48D}">
      <dgm:prSet phldrT="[Tekst]"/>
      <dgm:spPr/>
      <dgm:t>
        <a:bodyPr/>
        <a:lstStyle/>
        <a:p>
          <a:r>
            <a:rPr lang="pl-PL" dirty="0"/>
            <a:t>Ustawa</a:t>
          </a:r>
          <a:r>
            <a:rPr lang="pl-PL" baseline="0" dirty="0"/>
            <a:t> z dnia 12 września 1990 r. o  tytule naukowym i stopniach naukowych</a:t>
          </a:r>
          <a:endParaRPr lang="pl-PL" dirty="0"/>
        </a:p>
      </dgm:t>
    </dgm:pt>
    <dgm:pt modelId="{F85AEEF8-905C-42EB-A4B5-1F8A90FFCC8C}" type="parTrans" cxnId="{7391686A-04A1-4FD3-848D-20FC8AB9A111}">
      <dgm:prSet/>
      <dgm:spPr/>
      <dgm:t>
        <a:bodyPr/>
        <a:lstStyle/>
        <a:p>
          <a:endParaRPr lang="pl-PL"/>
        </a:p>
      </dgm:t>
    </dgm:pt>
    <dgm:pt modelId="{D685430B-BD46-47D1-9EBB-41A0A99C1AA8}" type="sibTrans" cxnId="{7391686A-04A1-4FD3-848D-20FC8AB9A111}">
      <dgm:prSet/>
      <dgm:spPr/>
      <dgm:t>
        <a:bodyPr/>
        <a:lstStyle/>
        <a:p>
          <a:endParaRPr lang="pl-PL"/>
        </a:p>
      </dgm:t>
    </dgm:pt>
    <dgm:pt modelId="{DB8751C2-5DE5-4B5B-898F-39E11A177F67}" type="pres">
      <dgm:prSet presAssocID="{72D34C4D-450D-43DB-AAA2-ECA8C7EF22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C63DAD1-07B5-4D67-8FB9-4623711691F1}" type="pres">
      <dgm:prSet presAssocID="{E4BFC576-6A9F-4676-8C00-FC19F3B176A7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B98D983-449E-4D6D-A62D-D569E0D0FD3E}" type="pres">
      <dgm:prSet presAssocID="{BDEA1218-DFDA-4B25-A72C-7CA04395BB07}" presName="parTxOnlySpace" presStyleCnt="0"/>
      <dgm:spPr/>
    </dgm:pt>
    <dgm:pt modelId="{8BE8D93B-09DE-443C-A5E2-8570D292F193}" type="pres">
      <dgm:prSet presAssocID="{C7D5DB49-769E-4303-BF4D-121885FD836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3978B13-D174-4A69-89AF-4DF720B65481}" type="pres">
      <dgm:prSet presAssocID="{BFDC0092-1349-4E7A-B1EF-00475E72BDA1}" presName="parTxOnlySpace" presStyleCnt="0"/>
      <dgm:spPr/>
    </dgm:pt>
    <dgm:pt modelId="{CF13524D-83E8-48CD-8931-92D491F0E67E}" type="pres">
      <dgm:prSet presAssocID="{5EC160D1-CF75-4809-A7F1-701CA86AB48D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391686A-04A1-4FD3-848D-20FC8AB9A111}" srcId="{72D34C4D-450D-43DB-AAA2-ECA8C7EF222E}" destId="{5EC160D1-CF75-4809-A7F1-701CA86AB48D}" srcOrd="2" destOrd="0" parTransId="{F85AEEF8-905C-42EB-A4B5-1F8A90FFCC8C}" sibTransId="{D685430B-BD46-47D1-9EBB-41A0A99C1AA8}"/>
    <dgm:cxn modelId="{F3A1A647-E264-429F-B898-7F1753E15A4C}" type="presOf" srcId="{72D34C4D-450D-43DB-AAA2-ECA8C7EF222E}" destId="{DB8751C2-5DE5-4B5B-898F-39E11A177F67}" srcOrd="0" destOrd="0" presId="urn:microsoft.com/office/officeart/2005/8/layout/chevron1"/>
    <dgm:cxn modelId="{A97C2D51-37C0-41CD-B7D3-BF643635B68D}" srcId="{72D34C4D-450D-43DB-AAA2-ECA8C7EF222E}" destId="{E4BFC576-6A9F-4676-8C00-FC19F3B176A7}" srcOrd="0" destOrd="0" parTransId="{9530A9D0-9FAD-4D2C-B9B8-936D76B797A4}" sibTransId="{BDEA1218-DFDA-4B25-A72C-7CA04395BB07}"/>
    <dgm:cxn modelId="{8E362C87-A7B0-4CA5-9654-6F98E065A370}" srcId="{72D34C4D-450D-43DB-AAA2-ECA8C7EF222E}" destId="{C7D5DB49-769E-4303-BF4D-121885FD8364}" srcOrd="1" destOrd="0" parTransId="{C7A9126A-0AB1-42F5-B50D-1B9861568336}" sibTransId="{BFDC0092-1349-4E7A-B1EF-00475E72BDA1}"/>
    <dgm:cxn modelId="{2C4A2EBE-D93F-45C6-9C81-0E3E284A7ECB}" type="presOf" srcId="{C7D5DB49-769E-4303-BF4D-121885FD8364}" destId="{8BE8D93B-09DE-443C-A5E2-8570D292F193}" srcOrd="0" destOrd="0" presId="urn:microsoft.com/office/officeart/2005/8/layout/chevron1"/>
    <dgm:cxn modelId="{93D5D340-62BE-46E0-A4DF-AEFE35FFC11F}" type="presOf" srcId="{5EC160D1-CF75-4809-A7F1-701CA86AB48D}" destId="{CF13524D-83E8-48CD-8931-92D491F0E67E}" srcOrd="0" destOrd="0" presId="urn:microsoft.com/office/officeart/2005/8/layout/chevron1"/>
    <dgm:cxn modelId="{A4511E22-9176-4D11-898F-9E19E54A6655}" type="presOf" srcId="{E4BFC576-6A9F-4676-8C00-FC19F3B176A7}" destId="{9C63DAD1-07B5-4D67-8FB9-4623711691F1}" srcOrd="0" destOrd="0" presId="urn:microsoft.com/office/officeart/2005/8/layout/chevron1"/>
    <dgm:cxn modelId="{E260AF5D-B4CB-4CAE-8FD0-0B3DF1F122CA}" type="presParOf" srcId="{DB8751C2-5DE5-4B5B-898F-39E11A177F67}" destId="{9C63DAD1-07B5-4D67-8FB9-4623711691F1}" srcOrd="0" destOrd="0" presId="urn:microsoft.com/office/officeart/2005/8/layout/chevron1"/>
    <dgm:cxn modelId="{2B4F1A14-746C-4659-B902-7F41A15CA8F7}" type="presParOf" srcId="{DB8751C2-5DE5-4B5B-898F-39E11A177F67}" destId="{6B98D983-449E-4D6D-A62D-D569E0D0FD3E}" srcOrd="1" destOrd="0" presId="urn:microsoft.com/office/officeart/2005/8/layout/chevron1"/>
    <dgm:cxn modelId="{721F1EAD-8DF8-45F3-BC51-321676BC1BD0}" type="presParOf" srcId="{DB8751C2-5DE5-4B5B-898F-39E11A177F67}" destId="{8BE8D93B-09DE-443C-A5E2-8570D292F193}" srcOrd="2" destOrd="0" presId="urn:microsoft.com/office/officeart/2005/8/layout/chevron1"/>
    <dgm:cxn modelId="{D45987AC-EA49-4EE6-B5E6-54550B22B5F4}" type="presParOf" srcId="{DB8751C2-5DE5-4B5B-898F-39E11A177F67}" destId="{63978B13-D174-4A69-89AF-4DF720B65481}" srcOrd="3" destOrd="0" presId="urn:microsoft.com/office/officeart/2005/8/layout/chevron1"/>
    <dgm:cxn modelId="{A6286375-D01F-4077-9422-23D3906214D1}" type="presParOf" srcId="{DB8751C2-5DE5-4B5B-898F-39E11A177F67}" destId="{CF13524D-83E8-48CD-8931-92D491F0E67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BD664-588F-45B0-B290-1AD35055B8C2}">
      <dsp:nvSpPr>
        <dsp:cNvPr id="0" name=""/>
        <dsp:cNvSpPr/>
      </dsp:nvSpPr>
      <dsp:spPr>
        <a:xfrm>
          <a:off x="2381" y="2129102"/>
          <a:ext cx="2901156" cy="1160462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Ustawa z dnia 13 lipca 1920 r. o szkołach akademickich	</a:t>
          </a:r>
        </a:p>
      </dsp:txBody>
      <dsp:txXfrm>
        <a:off x="582612" y="2129102"/>
        <a:ext cx="1740694" cy="1160462"/>
      </dsp:txXfrm>
    </dsp:sp>
    <dsp:sp modelId="{B07F7C74-2A61-4C1C-81AA-EF5D3FB16980}">
      <dsp:nvSpPr>
        <dsp:cNvPr id="0" name=""/>
        <dsp:cNvSpPr/>
      </dsp:nvSpPr>
      <dsp:spPr>
        <a:xfrm>
          <a:off x="2613421" y="2129102"/>
          <a:ext cx="2901156" cy="1160462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Ustawa z dnia 15 marca 1938 r. o szkołach akademickich</a:t>
          </a:r>
        </a:p>
      </dsp:txBody>
      <dsp:txXfrm>
        <a:off x="3193652" y="2129102"/>
        <a:ext cx="1740694" cy="1160462"/>
      </dsp:txXfrm>
    </dsp:sp>
    <dsp:sp modelId="{32AEBFC3-17D2-463F-A73C-C65709412709}">
      <dsp:nvSpPr>
        <dsp:cNvPr id="0" name=""/>
        <dsp:cNvSpPr/>
      </dsp:nvSpPr>
      <dsp:spPr>
        <a:xfrm>
          <a:off x="5224462" y="2129102"/>
          <a:ext cx="2901156" cy="1160462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Dekret z dnia 28 października 1947 r. o organizacji nauki i szkolnictwa wyższego</a:t>
          </a:r>
        </a:p>
      </dsp:txBody>
      <dsp:txXfrm>
        <a:off x="5804693" y="2129102"/>
        <a:ext cx="1740694" cy="1160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3DAD1-07B5-4D67-8FB9-4623711691F1}">
      <dsp:nvSpPr>
        <dsp:cNvPr id="0" name=""/>
        <dsp:cNvSpPr/>
      </dsp:nvSpPr>
      <dsp:spPr>
        <a:xfrm>
          <a:off x="2381" y="2123217"/>
          <a:ext cx="2901156" cy="116046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Ustawa z dnia 5 listopada 1958 r.  o szkołach wyższych</a:t>
          </a:r>
        </a:p>
      </dsp:txBody>
      <dsp:txXfrm>
        <a:off x="582612" y="2123217"/>
        <a:ext cx="1740694" cy="1160462"/>
      </dsp:txXfrm>
    </dsp:sp>
    <dsp:sp modelId="{8BE8D93B-09DE-443C-A5E2-8570D292F193}">
      <dsp:nvSpPr>
        <dsp:cNvPr id="0" name=""/>
        <dsp:cNvSpPr/>
      </dsp:nvSpPr>
      <dsp:spPr>
        <a:xfrm>
          <a:off x="2613421" y="2123217"/>
          <a:ext cx="2901156" cy="116046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Ustawa z dnia 31 marca 1965 r. o stopniach i tytułach naukowych</a:t>
          </a:r>
        </a:p>
      </dsp:txBody>
      <dsp:txXfrm>
        <a:off x="3193652" y="2123217"/>
        <a:ext cx="1740694" cy="1160462"/>
      </dsp:txXfrm>
    </dsp:sp>
    <dsp:sp modelId="{CF13524D-83E8-48CD-8931-92D491F0E67E}">
      <dsp:nvSpPr>
        <dsp:cNvPr id="0" name=""/>
        <dsp:cNvSpPr/>
      </dsp:nvSpPr>
      <dsp:spPr>
        <a:xfrm>
          <a:off x="5224462" y="2123217"/>
          <a:ext cx="2901156" cy="116046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Ustawa</a:t>
          </a:r>
          <a:r>
            <a:rPr lang="pl-PL" sz="1600" kern="1200" baseline="0" dirty="0"/>
            <a:t> z dnia 12 września 1990 r. o  tytule naukowym i stopniach naukowych</a:t>
          </a:r>
          <a:endParaRPr lang="pl-PL" sz="1600" kern="1200" dirty="0"/>
        </a:p>
      </dsp:txBody>
      <dsp:txXfrm>
        <a:off x="5804693" y="2123217"/>
        <a:ext cx="1740694" cy="1160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A3EB0-DB4F-4B84-BC95-472F80C93F2A}" type="datetimeFigureOut">
              <a:rPr lang="pl-PL" smtClean="0"/>
              <a:t>17.03.2025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6C81E-FCEF-4BD7-BB2E-C2B386D50A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63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071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7244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1433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855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9818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44708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65223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82383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29616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21892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49449EE-6D4D-296E-A3EA-53969CAC1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xmlns="" id="{CFE735FB-FEA2-D71F-D62E-4707CFCF7F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xmlns="" id="{461A34C3-858B-DB09-D57C-50ECAA10BE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8F13667-841B-CCA8-2FAE-C163E501F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8069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80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B9B488C-C5D7-7641-8848-646A5F201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xmlns="" id="{B247DF99-1237-08A1-1DCB-258972052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xmlns="" id="{5BC63A16-C980-0283-83A6-409D635785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3F2486D-DE46-66B6-5E0B-89E4E976B0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7728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728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A43746F-2604-C966-A0B3-7FD73305A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xmlns="" id="{4A5AE35A-3683-D299-405D-23C23441E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xmlns="" id="{1DA32E78-BB09-8C92-B103-1E8158B8C5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81F16EEA-E9A3-22D9-E705-381073BC8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8903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5581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092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0167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6659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6C81E-FCEF-4BD7-BB2E-C2B386D50ACD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5543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84EF9D2-E348-4FE6-A443-B3E7E94B8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E1426A07-AB48-4206-939F-494FC2E59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AC0C96D7-734B-402C-A8C6-0BA0F9977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465D4-E21E-4CEF-84ED-89B124C139FB}" type="datetime1">
              <a:rPr lang="pl-PL" smtClean="0"/>
              <a:t>17.03.2025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F04766FE-8ABB-44B0-96FB-EBA24B9AD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3FD29BA-9ED5-46AB-9B70-44974A46C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656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5D2959D-3F99-4921-AAE4-EA3CC18C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EEACF04E-C4CB-4BEB-AEA0-3A5268B29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855CF629-F5E4-4D13-BD6A-27B9FA0B3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50D8C-031C-4852-AEEA-0EA35CA9E87C}" type="datetime1">
              <a:rPr lang="pl-PL" smtClean="0"/>
              <a:t>17.03.2025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2772E1B-A467-4EFA-8BF7-5E608EFEC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0CACBF0-597C-4371-9732-2C313A0CA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808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B7C90C99-8D68-4BFE-8C68-F564E8C41B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598D457B-DBC6-4807-8821-CF71D93B3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56C5830-73EE-4A75-9CB4-0CB62E55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6215-0664-4E48-9E4B-B1B84F2E0469}" type="datetime1">
              <a:rPr lang="pl-PL" smtClean="0"/>
              <a:t>17.03.2025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7BBEA676-ADB9-42B8-8442-A7C9B0F7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5510A3E9-A337-4155-B903-97406C0A9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033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1000BA2-00C1-4E51-9287-11C74C1A3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ABC1A3C-112C-43D1-BABA-666806DFE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B5F9C24-AE3C-46E5-A2BD-7E4570E84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1E39-21B5-4650-B4FE-C45D1FF4EE52}" type="datetime1">
              <a:rPr lang="pl-PL" smtClean="0"/>
              <a:t>17.03.2025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D353AEAD-370A-4D85-876B-A9F411AB1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74228A1-DEE4-4E95-99C1-375F7DF54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683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7BAA59D-D85A-41C2-BE92-AD8359F89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64F75517-047F-4A18-9A7C-507232A55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EA01635-956C-465A-B19A-837C627C6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727D-1117-4A76-A673-B4CDFE8C9916}" type="datetime1">
              <a:rPr lang="pl-PL" smtClean="0"/>
              <a:t>17.03.2025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08A3DDCB-0F8C-4D9E-8B4D-E18201671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A51E7D8-0205-4793-93EE-B14949DC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279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CB8B333-85E9-4C36-A472-E60655E49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3FC3353-A1B7-483C-BFC5-7CA6AB5C1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C6A8911C-E07E-449D-8B2F-021C75436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A2295FF4-CF95-4543-8BBA-58704C38A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E897-833A-4B07-8C50-94A4BF4D4EC7}" type="datetime1">
              <a:rPr lang="pl-PL" smtClean="0"/>
              <a:t>17.03.2025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DBFAD9A4-ADDE-4713-B93C-C9C6C489D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52DDF43B-F2A4-4611-9484-0911126A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085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0E0C01F-C6F2-4085-9DF4-BCC5F2C6D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7E850100-36FE-4A3E-AA87-3DA48DA90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967AE0FB-0C9C-46F5-AE85-47F4FFD0D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3F612C01-9DB0-43F4-88BE-44D335C84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E266D821-425B-46BE-AF24-5063BAD7CD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31D77B38-477B-4F81-AE42-6AFAF8C40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1011-DA72-4BA1-9AAF-E7951211D238}" type="datetime1">
              <a:rPr lang="pl-PL" smtClean="0"/>
              <a:t>17.03.2025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E2D9A90D-21F3-45F2-90C8-4DE438B4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758E112F-B4F0-4796-90BF-02CF032B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888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8926085-8451-4BBE-977B-9DC6487C3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50ADDAC3-F393-4C51-8339-F95CCDC8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AF132-C749-4BD6-B57A-82FBB4475D4E}" type="datetime1">
              <a:rPr lang="pl-PL" smtClean="0"/>
              <a:t>17.03.2025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2926DD41-C7A7-4421-B0F5-E3FE2656A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25B0D151-6DC8-4057-8A97-45DBD227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244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30C04CCE-80E0-43E9-AD76-1DFE67D13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9A76-B635-47EF-A67B-1AC1EBD19211}" type="datetime1">
              <a:rPr lang="pl-PL" smtClean="0"/>
              <a:t>17.03.2025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438AF1DC-6A09-4F04-BD05-649831D8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2DCD953C-3429-4255-B10B-08958020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471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B97C7CC-9103-48DC-B438-E938C9EC7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E62902F-3793-4EFA-A558-4878D80F1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E331BEE4-3DD7-4E4C-AD5B-8F586AFC2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6381F01A-EF72-4CFE-9B0E-35E630800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96CF-5D23-4275-9D60-8F4D4E79C7A5}" type="datetime1">
              <a:rPr lang="pl-PL" smtClean="0"/>
              <a:t>17.03.2025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F3BDAB49-7FAD-405B-9301-99AE85B36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4A44987C-A7C9-41CD-95C0-47683EA9C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441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6EA5D0A-B98F-4B20-A5B7-D77CFB3E5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4C7FDF25-265B-4521-9669-0150A0A24C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5CFB1C7-BC60-40FA-B406-25383209B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E9583C2-19A1-4F7E-B0E6-4D7D870F9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17DB-FA5E-4A56-B9FF-9984F6512076}" type="datetime1">
              <a:rPr lang="pl-PL" smtClean="0"/>
              <a:t>17.03.2025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82597597-DE6F-4F2E-A47C-D9C499F15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Rada Doskonałości Naukowej, Warszawa 13 marca 2023 r.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09B75D8-A74D-4FF6-8784-399B7D07F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378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A4ED65E7-1CC7-45F5-9D09-FE5B6CBA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CAC6AB94-F2F7-4BA4-8ED1-BF8C26E28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515D45A-52FD-4E09-AE97-FC8BCBEF5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AB86F-CD43-4E24-8523-97034DB5BCB2}" type="datetime1">
              <a:rPr lang="pl-PL" smtClean="0"/>
              <a:t>17.03.2025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45A17701-2DF2-4B0A-9398-473A94898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Rada Doskonałości Naukowej, Warszawa 13 marca 2023 r.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0C1A9D1-EDBD-4EE7-AB43-C98CEB80FF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DC440-9E5B-4F56-9F44-A25ED240A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3982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eb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52B332B0-C108-4130-BCA0-0FCA6B4F0C50}"/>
              </a:ext>
            </a:extLst>
          </p:cNvPr>
          <p:cNvSpPr/>
          <p:nvPr/>
        </p:nvSpPr>
        <p:spPr>
          <a:xfrm>
            <a:off x="608204" y="1011822"/>
            <a:ext cx="10975633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Wybrane postulaty </a:t>
            </a:r>
            <a:r>
              <a:rPr lang="pl-PL" sz="44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 lege </a:t>
            </a:r>
            <a:r>
              <a:rPr lang="pl-PL" sz="4400" b="1" i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ferenda</a:t>
            </a:r>
            <a:r>
              <a:rPr lang="pl-PL" sz="44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pl-PL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na gruncie</a:t>
            </a:r>
          </a:p>
          <a:p>
            <a:pPr algn="ctr"/>
            <a:r>
              <a:rPr lang="pl-PL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dotychczasowej praktyki stosowania prawa</a:t>
            </a:r>
          </a:p>
          <a:p>
            <a:pPr algn="ctr"/>
            <a:r>
              <a:rPr lang="pl-PL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 sprawach awansów naukowych</a:t>
            </a:r>
          </a:p>
          <a:p>
            <a:pPr algn="ctr"/>
            <a:endParaRPr lang="pl-PL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Połowa ramki 4">
            <a:extLst>
              <a:ext uri="{FF2B5EF4-FFF2-40B4-BE49-F238E27FC236}">
                <a16:creationId xmlns:a16="http://schemas.microsoft.com/office/drawing/2014/main" xmlns="" id="{C7CD55DF-D8CD-4AC2-A406-B900037A324D}"/>
              </a:ext>
            </a:extLst>
          </p:cNvPr>
          <p:cNvSpPr/>
          <p:nvPr/>
        </p:nvSpPr>
        <p:spPr>
          <a:xfrm>
            <a:off x="125103" y="204733"/>
            <a:ext cx="1613043" cy="1428107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6" name="Połowa ramki 5">
            <a:extLst>
              <a:ext uri="{FF2B5EF4-FFF2-40B4-BE49-F238E27FC236}">
                <a16:creationId xmlns:a16="http://schemas.microsoft.com/office/drawing/2014/main" xmlns="" id="{F037A315-3B13-47CF-B2D8-89CEF79B42E6}"/>
              </a:ext>
            </a:extLst>
          </p:cNvPr>
          <p:cNvSpPr/>
          <p:nvPr/>
        </p:nvSpPr>
        <p:spPr>
          <a:xfrm rot="10800000">
            <a:off x="10453877" y="2750759"/>
            <a:ext cx="1613043" cy="1428107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445AF81D-D276-48BE-9203-CEDC8F38A7C6}"/>
              </a:ext>
            </a:extLst>
          </p:cNvPr>
          <p:cNvSpPr/>
          <p:nvPr/>
        </p:nvSpPr>
        <p:spPr>
          <a:xfrm>
            <a:off x="955457" y="4449316"/>
            <a:ext cx="1028108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200" b="1" dirty="0">
                <a:solidFill>
                  <a:srgbClr val="002060"/>
                </a:solidFill>
              </a:rPr>
              <a:t>Artur Woźniak – Kierownik Działu prawnego i rozwoju kadr </a:t>
            </a:r>
          </a:p>
          <a:p>
            <a:pPr algn="ctr"/>
            <a:r>
              <a:rPr lang="pl-PL" sz="3200" b="1" dirty="0">
                <a:solidFill>
                  <a:srgbClr val="002060"/>
                </a:solidFill>
              </a:rPr>
              <a:t>naukowych</a:t>
            </a:r>
          </a:p>
          <a:p>
            <a:pPr algn="ctr"/>
            <a:r>
              <a:rPr lang="pl-PL" sz="3200" b="1" dirty="0">
                <a:solidFill>
                  <a:srgbClr val="002060"/>
                </a:solidFill>
              </a:rPr>
              <a:t>Biura Rady Doskonałości Naukowej</a:t>
            </a:r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xmlns="" id="{BAC5B685-CC53-5F41-6619-DEA82CA3F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251960" cy="365125"/>
          </a:xfrm>
        </p:spPr>
        <p:txBody>
          <a:bodyPr/>
          <a:lstStyle/>
          <a:p>
            <a:r>
              <a:rPr lang="pl-PL" sz="1400" dirty="0"/>
              <a:t>Rada Doskonałości Naukowej</a:t>
            </a:r>
          </a:p>
          <a:p>
            <a:r>
              <a:rPr lang="pl-PL" sz="1400" dirty="0"/>
              <a:t> </a:t>
            </a:r>
            <a:r>
              <a:rPr lang="pl-PL" sz="1400" dirty="0">
                <a:solidFill>
                  <a:srgbClr val="002060"/>
                </a:solidFill>
              </a:rPr>
              <a:t>Wrocław, 24 marca 2025 r.</a:t>
            </a:r>
          </a:p>
        </p:txBody>
      </p:sp>
    </p:spTree>
    <p:extLst>
      <p:ext uri="{BB962C8B-B14F-4D97-AF65-F5344CB8AC3E}">
        <p14:creationId xmlns:p14="http://schemas.microsoft.com/office/powerpoint/2010/main" val="3029644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2370580" y="86332"/>
            <a:ext cx="745088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Ujednolicenie procedur oraz podstaw 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uzyskiwania awansów naukowych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400" b="1" dirty="0"/>
              <a:t>Postulaty na gruncie poruszonej problematyki:</a:t>
            </a:r>
            <a:endParaRPr lang="pl-PL" sz="2400" dirty="0"/>
          </a:p>
          <a:p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Upoważnienie ministra właściwego do spraw szkolnictwa wyższego i nauki do wydania rozporządzenia określającego szczegółowy tryb i warunki przeprowadzania czynności w postępowaniach w sprawie nadania stopnia doktora oraz w sprawie nadania stopnia doktora habilitowanego;</a:t>
            </a:r>
          </a:p>
          <a:p>
            <a:pPr marL="457200" indent="-457200">
              <a:buAutoNum type="arabicParenR"/>
            </a:pPr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Ujednolicenie wymogów dotyczących nadawania stopnia doktora.</a:t>
            </a:r>
          </a:p>
          <a:p>
            <a:pPr marL="457200" indent="-457200">
              <a:buAutoNum type="arabicParenR"/>
            </a:pPr>
            <a:endParaRPr lang="pl-PL" sz="2400" b="1" dirty="0"/>
          </a:p>
          <a:p>
            <a:pPr marL="457200" indent="-457200">
              <a:buAutoNum type="arabicParenR"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191813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986364" y="906464"/>
            <a:ext cx="10219272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Przywrócenie zasady swobodnej oceny </a:t>
            </a:r>
          </a:p>
          <a:p>
            <a:pPr algn="ctr"/>
            <a:r>
              <a:rPr lang="pl-PL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dowodów przez podmioty </a:t>
            </a:r>
          </a:p>
          <a:p>
            <a:pPr algn="ctr"/>
            <a:r>
              <a:rPr lang="pl-PL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doktoryzujące oraz habilitujące</a:t>
            </a:r>
            <a:endParaRPr lang="pl-PL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4550EDCE-5C81-6891-7CDB-2F61506F58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100" y="3120272"/>
            <a:ext cx="6273800" cy="3612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24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797698" y="86332"/>
            <a:ext cx="105966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Przywrócenie zasady swobodnej oceny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</a:t>
            </a:r>
            <a:r>
              <a:rPr lang="pl-PL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owodów przez podmioty doktoryzujące i habilitujące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b="1" dirty="0"/>
              <a:t>Aktualna podstawa prawna określająca legalną teorię dowodową i decyzji związanych:</a:t>
            </a:r>
          </a:p>
          <a:p>
            <a:endParaRPr lang="pl-PL" sz="2400" dirty="0"/>
          </a:p>
          <a:p>
            <a:r>
              <a:rPr lang="pl-PL" dirty="0"/>
              <a:t>Art. 191 ust. 1 ustawy, zgodnie z którym </a:t>
            </a:r>
            <a:r>
              <a:rPr lang="pl-PL" dirty="0">
                <a:solidFill>
                  <a:srgbClr val="333333"/>
                </a:solidFill>
              </a:rPr>
              <a:t>d</a:t>
            </a:r>
            <a:r>
              <a:rPr lang="pl-PL" b="0" i="0" dirty="0">
                <a:solidFill>
                  <a:srgbClr val="333333"/>
                </a:solidFill>
                <a:effectLst/>
              </a:rPr>
              <a:t>o obrony rozprawy doktorskiej </a:t>
            </a:r>
            <a:r>
              <a:rPr lang="pl-PL" b="1" i="0" dirty="0">
                <a:solidFill>
                  <a:srgbClr val="333333"/>
                </a:solidFill>
                <a:effectLst/>
              </a:rPr>
              <a:t>może być dopuszczona</a:t>
            </a:r>
            <a:r>
              <a:rPr lang="pl-PL" b="0" i="0" dirty="0">
                <a:solidFill>
                  <a:srgbClr val="333333"/>
                </a:solidFill>
                <a:effectLst/>
              </a:rPr>
              <a:t> osoba, która uzyskała </a:t>
            </a:r>
            <a:r>
              <a:rPr lang="pl-PL" b="1" i="0" dirty="0">
                <a:solidFill>
                  <a:srgbClr val="333333"/>
                </a:solidFill>
                <a:effectLst/>
              </a:rPr>
              <a:t>pozytywne recenzje od co najmniej 2 recenzentów </a:t>
            </a:r>
            <a:r>
              <a:rPr lang="pl-PL" b="0" i="0" dirty="0">
                <a:solidFill>
                  <a:srgbClr val="333333"/>
                </a:solidFill>
                <a:effectLst/>
              </a:rPr>
              <a:t>oraz spełniła wymagania, o których mowa w art. 186 ust. 1 pkt 5.</a:t>
            </a:r>
          </a:p>
          <a:p>
            <a:endParaRPr lang="pl-PL" dirty="0">
              <a:solidFill>
                <a:srgbClr val="333333"/>
              </a:solidFill>
            </a:endParaRPr>
          </a:p>
          <a:p>
            <a:r>
              <a:rPr lang="pl-PL" dirty="0">
                <a:solidFill>
                  <a:srgbClr val="333333"/>
                </a:solidFill>
              </a:rPr>
              <a:t>Art. 221 ust. 10 ustawy, stosownie do którego u</a:t>
            </a:r>
            <a:r>
              <a:rPr lang="pl-PL" b="0" i="0" dirty="0">
                <a:solidFill>
                  <a:srgbClr val="333333"/>
                </a:solidFill>
                <a:effectLst/>
              </a:rPr>
              <a:t>chwałę zawierającą opinię w sprawie nadania stopnia doktora habilitowanego podejmuje komisja habilitacyjna w głosowaniu jawnym. Na wniosek osoby ubiegającej się o stopień komisja podejmuje uchwałę w głosowaniu tajnym. Opinia </a:t>
            </a:r>
            <a:r>
              <a:rPr lang="pl-PL" b="1" i="0" dirty="0">
                <a:solidFill>
                  <a:srgbClr val="333333"/>
                </a:solidFill>
                <a:effectLst/>
              </a:rPr>
              <a:t>nie może być pozytywna</a:t>
            </a:r>
            <a:r>
              <a:rPr lang="pl-PL" b="0" i="0" dirty="0">
                <a:solidFill>
                  <a:srgbClr val="333333"/>
                </a:solidFill>
                <a:effectLst/>
              </a:rPr>
              <a:t>, jeżeli </a:t>
            </a:r>
            <a:r>
              <a:rPr lang="pl-PL" b="1" i="0" dirty="0">
                <a:solidFill>
                  <a:srgbClr val="333333"/>
                </a:solidFill>
                <a:effectLst/>
              </a:rPr>
              <a:t>co najmniej 2 recenzje są negatywne</a:t>
            </a:r>
            <a:r>
              <a:rPr lang="pl-PL" b="0" i="0" dirty="0">
                <a:solidFill>
                  <a:srgbClr val="333333"/>
                </a:solidFill>
                <a:effectLst/>
              </a:rPr>
              <a:t>.</a:t>
            </a:r>
          </a:p>
          <a:p>
            <a:endParaRPr lang="pl-PL" dirty="0">
              <a:solidFill>
                <a:srgbClr val="333333"/>
              </a:solidFill>
            </a:endParaRPr>
          </a:p>
          <a:p>
            <a:r>
              <a:rPr lang="pl-PL" dirty="0">
                <a:solidFill>
                  <a:srgbClr val="333333"/>
                </a:solidFill>
              </a:rPr>
              <a:t>Art.. 221 ust. 12 zdanie drugie ustawy, stanowiący, że p</a:t>
            </a:r>
            <a:r>
              <a:rPr lang="pl-PL" b="0" i="0" dirty="0">
                <a:solidFill>
                  <a:srgbClr val="333333"/>
                </a:solidFill>
                <a:effectLst/>
              </a:rPr>
              <a:t>odmiot habilitujący </a:t>
            </a:r>
            <a:r>
              <a:rPr lang="pl-PL" b="1" i="0" dirty="0">
                <a:solidFill>
                  <a:srgbClr val="333333"/>
                </a:solidFill>
                <a:effectLst/>
              </a:rPr>
              <a:t>odmawia</a:t>
            </a:r>
            <a:r>
              <a:rPr lang="pl-PL" b="0" i="0" dirty="0">
                <a:solidFill>
                  <a:srgbClr val="333333"/>
                </a:solidFill>
                <a:effectLst/>
              </a:rPr>
              <a:t> nadania stopnia, w przypadku gdy </a:t>
            </a:r>
            <a:r>
              <a:rPr lang="pl-PL" b="1" i="0" dirty="0">
                <a:solidFill>
                  <a:srgbClr val="333333"/>
                </a:solidFill>
                <a:effectLst/>
              </a:rPr>
              <a:t>opinia</a:t>
            </a:r>
            <a:r>
              <a:rPr lang="pl-PL" b="0" i="0" dirty="0">
                <a:solidFill>
                  <a:srgbClr val="333333"/>
                </a:solidFill>
                <a:effectLst/>
              </a:rPr>
              <a:t>, o której mowa w ust. 10, </a:t>
            </a:r>
            <a:r>
              <a:rPr lang="pl-PL" b="1" i="0" dirty="0">
                <a:solidFill>
                  <a:srgbClr val="333333"/>
                </a:solidFill>
                <a:effectLst/>
              </a:rPr>
              <a:t>jest negatywna</a:t>
            </a:r>
            <a:r>
              <a:rPr lang="pl-PL" b="0" i="0" dirty="0">
                <a:solidFill>
                  <a:srgbClr val="333333"/>
                </a:solidFill>
                <a:effectLst/>
              </a:rPr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707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797698" y="86332"/>
            <a:ext cx="105966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Przywrócenie zasady swobodnej oceny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</a:t>
            </a:r>
            <a:r>
              <a:rPr lang="pl-PL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owodów przez podmioty doktoryzujące i habilitujące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Przywołane przepisy przewidują, że dwie negatywne recenzje – niezależnie od argumentacji w nich przedstawionej w zestawieniu z recenzją albo recenzjami pozytywnymi – oceniające rozprawę doktorską albo osiągnięcia naukowe lub artystyczne, przesądzają, iż dane postępowanie awansowe musi zakończyć się </a:t>
            </a:r>
            <a:r>
              <a:rPr lang="pl-PL" sz="2400" b="1" dirty="0"/>
              <a:t>odmową nadania stopnia.</a:t>
            </a:r>
            <a:r>
              <a:rPr lang="pl-PL" sz="2400" dirty="0"/>
              <a:t> </a:t>
            </a:r>
          </a:p>
          <a:p>
            <a:endParaRPr lang="pl-PL" sz="2400" dirty="0"/>
          </a:p>
          <a:p>
            <a:r>
              <a:rPr lang="pl-PL" sz="2400" dirty="0"/>
              <a:t>Oznacza to przyjęcie tzw. konstrukcji </a:t>
            </a:r>
            <a:r>
              <a:rPr lang="pl-PL" sz="2400" b="1" dirty="0"/>
              <a:t>decyzji związanej</a:t>
            </a:r>
            <a:r>
              <a:rPr lang="pl-PL" sz="2400" dirty="0"/>
              <a:t>, której czynnikiem wiążącym są co najmniej dwie negatywne recenzje. Jednocześnie przyjęte rozwiązanie stanowi wyraz tzw. </a:t>
            </a:r>
            <a:r>
              <a:rPr lang="pl-PL" sz="2400" b="1" dirty="0"/>
              <a:t>legalnej teorii dowodowej</a:t>
            </a:r>
            <a:r>
              <a:rPr lang="pl-PL" sz="2400" dirty="0"/>
              <a:t>, w której wspomniane co najmniej 2 negatywne recenzje mają większą wartość, niż wszystkie inne dowody zebrane w danej sprawie. Jest to odejście od ogólnej </a:t>
            </a:r>
            <a:r>
              <a:rPr lang="pl-PL" sz="2400" b="1" dirty="0"/>
              <a:t>zasady swobodnej oceny dowodów</a:t>
            </a:r>
            <a:r>
              <a:rPr lang="pl-PL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7834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797698" y="86332"/>
            <a:ext cx="105966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Przywrócenie zasady swobodnej oceny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</a:t>
            </a:r>
            <a:r>
              <a:rPr lang="pl-PL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owodów przez podmioty doktoryzujące i habilitujące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400" b="1" dirty="0"/>
              <a:t>Problematyka związania decyzji co najmniej 2 negatywnymi recenzjami: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Dwuinstancyjność postępowania administracyjnego - art. 78 Konstytucji RP.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Prawo do sądu – art. 45 oraz art. 176 Konstytucji RP.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Prawo do sprawiedliwej procedury sądowej - art. 6 </a:t>
            </a:r>
            <a:r>
              <a:rPr lang="pl-PL" sz="2400" dirty="0" err="1"/>
              <a:t>EKPCz</a:t>
            </a:r>
            <a:r>
              <a:rPr lang="pl-PL" sz="2400" dirty="0"/>
              <a:t>.</a:t>
            </a:r>
          </a:p>
          <a:p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Różnicowanie recenzentów poprzez uprzywilejowanie negatywnych ocen.</a:t>
            </a:r>
          </a:p>
        </p:txBody>
      </p:sp>
    </p:spTree>
    <p:extLst>
      <p:ext uri="{BB962C8B-B14F-4D97-AF65-F5344CB8AC3E}">
        <p14:creationId xmlns:p14="http://schemas.microsoft.com/office/powerpoint/2010/main" val="2191342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797698" y="86332"/>
            <a:ext cx="105966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Przywrócenie zasady swobodnej oceny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</a:t>
            </a:r>
            <a:r>
              <a:rPr lang="pl-PL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owodów przez podmioty doktoryzujące i habilitujące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400" b="1" dirty="0"/>
              <a:t>Postulaty na gruncie poruszonej problematyki: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400" b="1" dirty="0"/>
          </a:p>
          <a:p>
            <a:pPr marL="457200" indent="-457200">
              <a:buAutoNum type="arabicParenR"/>
            </a:pPr>
            <a:r>
              <a:rPr lang="pl-PL" sz="2400" dirty="0"/>
              <a:t>Zniesienie wiążącego charakteru co najmniej dwóch negatywnych recenzji w postępowaniu w sprawie nadania stopnia doktora.</a:t>
            </a:r>
          </a:p>
          <a:p>
            <a:pPr marL="457200" indent="-457200">
              <a:buAutoNum type="arabicParenR"/>
            </a:pPr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Zniesienie wiążącego charakteru co najmniej dwóch negatywnych recenzji w postępowaniu w sprawie nadania stopnia doktora habilitowanego. </a:t>
            </a:r>
          </a:p>
          <a:p>
            <a:pPr marL="457200" indent="-457200">
              <a:buAutoNum type="arabicParenR"/>
            </a:pPr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Brak możliwości prowadzenia postępowania w sprawie nadania stopnia doktora habilitowanego przez podmiot zatrudniający osobę ubiegającą się o ten awans naukowy.</a:t>
            </a:r>
          </a:p>
        </p:txBody>
      </p:sp>
    </p:spTree>
    <p:extLst>
      <p:ext uri="{BB962C8B-B14F-4D97-AF65-F5344CB8AC3E}">
        <p14:creationId xmlns:p14="http://schemas.microsoft.com/office/powerpoint/2010/main" val="55919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622240" y="1358951"/>
            <a:ext cx="1094754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Zmiana systemu uprawnień do nadawania</a:t>
            </a:r>
          </a:p>
          <a:p>
            <a:pPr algn="ctr"/>
            <a:r>
              <a:rPr lang="pl-PL" sz="4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stopni doktora i doktora habilitowanego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B511BB03-7DE8-FA57-75EF-D3A06CEF0E92}"/>
              </a:ext>
            </a:extLst>
          </p:cNvPr>
          <p:cNvSpPr/>
          <p:nvPr/>
        </p:nvSpPr>
        <p:spPr>
          <a:xfrm>
            <a:off x="4284446" y="3778040"/>
            <a:ext cx="3623108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54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 +    A     </a:t>
            </a:r>
            <a:r>
              <a:rPr lang="pl-PL" sz="540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</a:t>
            </a:r>
            <a:r>
              <a:rPr lang="pl-PL" sz="54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+</a:t>
            </a:r>
            <a:endParaRPr lang="pl-PL" sz="5400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8940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1964813" y="86332"/>
            <a:ext cx="826245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Zmiana systemu uprawnień do nadawania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stopni doktora i doktora habilitowanego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b="1" dirty="0"/>
              <a:t>Aktualna podstawa prawna uzyskiwania uprawnień do nadawania stopni doktora </a:t>
            </a:r>
            <a:br>
              <a:rPr lang="pl-PL" sz="2400" b="1" dirty="0"/>
            </a:br>
            <a:r>
              <a:rPr lang="pl-PL" sz="2400" b="1" dirty="0"/>
              <a:t>i doktora habilitowanego:</a:t>
            </a:r>
          </a:p>
          <a:p>
            <a:endParaRPr lang="pl-PL" sz="2400" dirty="0"/>
          </a:p>
          <a:p>
            <a:r>
              <a:rPr lang="pl-PL" sz="2400" dirty="0"/>
              <a:t>Art. 185 ust. 1 ustawy, zgodnie z którym </a:t>
            </a:r>
            <a:r>
              <a:rPr lang="pl-PL" sz="2400" b="1" dirty="0"/>
              <a:t>uprawnienie do nadawania stopnia </a:t>
            </a:r>
            <a:r>
              <a:rPr lang="pl-PL" sz="2400" dirty="0"/>
              <a:t>doktora </a:t>
            </a:r>
            <a:r>
              <a:rPr lang="pl-PL" sz="2400" dirty="0" smtClean="0"/>
              <a:t>posiadają: </a:t>
            </a:r>
            <a:r>
              <a:rPr lang="pl-PL" sz="2400" dirty="0"/>
              <a:t>uczelnia, instytut PAN, instytut badawczy albo instytut międzynarodowy, </a:t>
            </a:r>
            <a:r>
              <a:rPr lang="pl-PL" sz="2400" dirty="0" smtClean="0"/>
              <a:t>którym </a:t>
            </a:r>
            <a:r>
              <a:rPr lang="pl-PL" sz="2400" dirty="0"/>
              <a:t>w danej dyscyplinie </a:t>
            </a:r>
            <a:r>
              <a:rPr lang="pl-PL" sz="2400" b="1" dirty="0" smtClean="0"/>
              <a:t>przyznano </a:t>
            </a:r>
            <a:r>
              <a:rPr lang="pl-PL" sz="2400" b="1" dirty="0"/>
              <a:t>kategorię naukową A+, A albo B+.</a:t>
            </a:r>
          </a:p>
          <a:p>
            <a:endParaRPr lang="pl-PL" sz="2400" b="1" dirty="0"/>
          </a:p>
          <a:p>
            <a:r>
              <a:rPr lang="pl-PL" sz="2400" dirty="0"/>
              <a:t>Art. 218 ustawy, stosownie do </a:t>
            </a:r>
            <a:r>
              <a:rPr lang="pl-PL" sz="2400" b="1" dirty="0"/>
              <a:t>którego uprawnienie do nadawania stopnia doktora habilitowanego</a:t>
            </a:r>
            <a:r>
              <a:rPr lang="pl-PL" sz="2400" dirty="0"/>
              <a:t> </a:t>
            </a:r>
            <a:r>
              <a:rPr lang="pl-PL" sz="2400" dirty="0" smtClean="0"/>
              <a:t>posiadają: </a:t>
            </a:r>
            <a:r>
              <a:rPr lang="pl-PL" sz="2400" dirty="0"/>
              <a:t>uczelnia, instytut PAN, instytut badawczy albo instytut międzynarodowy, które w danej </a:t>
            </a:r>
            <a:r>
              <a:rPr lang="pl-PL" sz="2400" b="1" dirty="0"/>
              <a:t>dyscyplinie </a:t>
            </a:r>
            <a:r>
              <a:rPr lang="pl-PL" sz="2400" b="1" dirty="0" smtClean="0"/>
              <a:t>otrzymały </a:t>
            </a:r>
            <a:r>
              <a:rPr lang="pl-PL" sz="2400" b="1" dirty="0"/>
              <a:t>kategorię naukową A+, A albo B+. </a:t>
            </a:r>
          </a:p>
          <a:p>
            <a:endParaRPr lang="pl-PL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604487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1964813" y="86332"/>
            <a:ext cx="826245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Zmiana systemu uprawnień do nadawania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stopni doktora i doktora habilitowanego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b="1" dirty="0"/>
              <a:t>Problematyka związana z powiązaniem uprawnień do nadawania stopni doktora </a:t>
            </a:r>
            <a:br>
              <a:rPr lang="pl-PL" sz="2400" b="1" dirty="0"/>
            </a:br>
            <a:r>
              <a:rPr lang="pl-PL" sz="2400" b="1" dirty="0"/>
              <a:t>i doktora habilitowanego z ewaluacją jakości działalności naukowej:</a:t>
            </a:r>
          </a:p>
          <a:p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Obowiązek przeprowadzania postępowań w sprawie nadania stopnia doktora oraz w sprawie nadania stopnia doktora habilitowanego.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Brak obowiązku zatrudniania pracowników naukowych lub nauczycieli akademickich – w odpowiedniej liczbie – legitymujących się odpowiednim stopniem lub tytułem.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Brak weryfikacji jakości i rzetelności przeprowadzanych postępowań awansowych.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010740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1964813" y="86332"/>
            <a:ext cx="826245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Zmiana systemu uprawnień do nadawania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stopni doktora i doktora habilitowanego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b="1" dirty="0"/>
              <a:t>Postulaty na gruncie poruszonej problematyki:</a:t>
            </a:r>
          </a:p>
          <a:p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Wprowadzenie instytucji okresowej kontroli wykonywania przez podmioty doktoryzujące oraz podmioty habilitujące uprawnień do nadawania stopni doktora oraz doktora habilitowanego w oparciu o precyzyjnie określone kryteria jej sprawowania.</a:t>
            </a:r>
          </a:p>
          <a:p>
            <a:pPr marL="457200" indent="-457200">
              <a:buAutoNum type="arabicParenR"/>
            </a:pPr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Możliwość ograniczenia albo zawieszenia przedmiotowych uprawnień w przypadkach stwierdzenia zaistnienia określonych naruszeń w ich wykonywaniu przez podmioty doktoryzujące oraz podmioty habilitujące.</a:t>
            </a:r>
          </a:p>
          <a:p>
            <a:pPr marL="457200" indent="-457200">
              <a:buAutoNum type="arabicParenR"/>
            </a:pPr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Nadawanie uprawnień na wniosek zainteresowanych podmiotów, posiadających odpowiednią kategorię naukową w danej dyscyplinie i kadrę naukową. </a:t>
            </a:r>
          </a:p>
        </p:txBody>
      </p:sp>
    </p:spTree>
    <p:extLst>
      <p:ext uri="{BB962C8B-B14F-4D97-AF65-F5344CB8AC3E}">
        <p14:creationId xmlns:p14="http://schemas.microsoft.com/office/powerpoint/2010/main" val="2368120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1919431" y="86332"/>
            <a:ext cx="835318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Ewolucja postępowań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 sprawach nadawania stopni naukowych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xmlns="" id="{C590F1E7-0E7F-DEBC-09BA-F991259017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5215245"/>
              </p:ext>
            </p:extLst>
          </p:nvPr>
        </p:nvGraphicFramePr>
        <p:xfrm>
          <a:off x="2032000" y="-62495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Grupa 8"/>
          <p:cNvGrpSpPr/>
          <p:nvPr/>
        </p:nvGrpSpPr>
        <p:grpSpPr>
          <a:xfrm>
            <a:off x="2581725" y="4152203"/>
            <a:ext cx="7490734" cy="1576315"/>
            <a:chOff x="2581725" y="4152203"/>
            <a:chExt cx="7490734" cy="1576315"/>
          </a:xfrm>
        </p:grpSpPr>
        <p:sp>
          <p:nvSpPr>
            <p:cNvPr id="12" name="Dowolny kształt 11"/>
            <p:cNvSpPr/>
            <p:nvPr/>
          </p:nvSpPr>
          <p:spPr>
            <a:xfrm>
              <a:off x="2581725" y="4152203"/>
              <a:ext cx="3940789" cy="1576315"/>
            </a:xfrm>
            <a:custGeom>
              <a:avLst/>
              <a:gdLst>
                <a:gd name="connsiteX0" fmla="*/ 0 w 3940789"/>
                <a:gd name="connsiteY0" fmla="*/ 0 h 1576315"/>
                <a:gd name="connsiteX1" fmla="*/ 3152632 w 3940789"/>
                <a:gd name="connsiteY1" fmla="*/ 0 h 1576315"/>
                <a:gd name="connsiteX2" fmla="*/ 3940789 w 3940789"/>
                <a:gd name="connsiteY2" fmla="*/ 788158 h 1576315"/>
                <a:gd name="connsiteX3" fmla="*/ 3152632 w 3940789"/>
                <a:gd name="connsiteY3" fmla="*/ 1576315 h 1576315"/>
                <a:gd name="connsiteX4" fmla="*/ 0 w 3940789"/>
                <a:gd name="connsiteY4" fmla="*/ 1576315 h 1576315"/>
                <a:gd name="connsiteX5" fmla="*/ 788158 w 3940789"/>
                <a:gd name="connsiteY5" fmla="*/ 788158 h 1576315"/>
                <a:gd name="connsiteX6" fmla="*/ 0 w 3940789"/>
                <a:gd name="connsiteY6" fmla="*/ 0 h 1576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40789" h="1576315">
                  <a:moveTo>
                    <a:pt x="0" y="0"/>
                  </a:moveTo>
                  <a:lnTo>
                    <a:pt x="3152632" y="0"/>
                  </a:lnTo>
                  <a:lnTo>
                    <a:pt x="3940789" y="788158"/>
                  </a:lnTo>
                  <a:lnTo>
                    <a:pt x="3152632" y="1576315"/>
                  </a:lnTo>
                  <a:lnTo>
                    <a:pt x="0" y="1576315"/>
                  </a:lnTo>
                  <a:lnTo>
                    <a:pt x="788158" y="78815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60167" tIns="24003" rIns="812160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800" kern="1200" dirty="0"/>
                <a:t>Ustawa z dnia 14 marca 2003 r. o stopniach naukowych i tytule naukowym oraz o stopniach i tytule w zakresie sztuki </a:t>
              </a:r>
            </a:p>
          </p:txBody>
        </p:sp>
        <p:sp>
          <p:nvSpPr>
            <p:cNvPr id="13" name="Dowolny kształt 12"/>
            <p:cNvSpPr/>
            <p:nvPr/>
          </p:nvSpPr>
          <p:spPr>
            <a:xfrm>
              <a:off x="6131670" y="4152203"/>
              <a:ext cx="3940789" cy="1576315"/>
            </a:xfrm>
            <a:custGeom>
              <a:avLst/>
              <a:gdLst>
                <a:gd name="connsiteX0" fmla="*/ 0 w 3940789"/>
                <a:gd name="connsiteY0" fmla="*/ 0 h 1576315"/>
                <a:gd name="connsiteX1" fmla="*/ 3152632 w 3940789"/>
                <a:gd name="connsiteY1" fmla="*/ 0 h 1576315"/>
                <a:gd name="connsiteX2" fmla="*/ 3940789 w 3940789"/>
                <a:gd name="connsiteY2" fmla="*/ 788158 h 1576315"/>
                <a:gd name="connsiteX3" fmla="*/ 3152632 w 3940789"/>
                <a:gd name="connsiteY3" fmla="*/ 1576315 h 1576315"/>
                <a:gd name="connsiteX4" fmla="*/ 0 w 3940789"/>
                <a:gd name="connsiteY4" fmla="*/ 1576315 h 1576315"/>
                <a:gd name="connsiteX5" fmla="*/ 788158 w 3940789"/>
                <a:gd name="connsiteY5" fmla="*/ 788158 h 1576315"/>
                <a:gd name="connsiteX6" fmla="*/ 0 w 3940789"/>
                <a:gd name="connsiteY6" fmla="*/ 0 h 1576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40789" h="1576315">
                  <a:moveTo>
                    <a:pt x="0" y="0"/>
                  </a:moveTo>
                  <a:lnTo>
                    <a:pt x="3152632" y="0"/>
                  </a:lnTo>
                  <a:lnTo>
                    <a:pt x="3940789" y="788158"/>
                  </a:lnTo>
                  <a:lnTo>
                    <a:pt x="3152632" y="1576315"/>
                  </a:lnTo>
                  <a:lnTo>
                    <a:pt x="0" y="1576315"/>
                  </a:lnTo>
                  <a:lnTo>
                    <a:pt x="788158" y="78815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60167" tIns="24003" rIns="812160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800" kern="1200" dirty="0"/>
                <a:t>Ustawa z dnia 20 lipca 2018 r. Prawo  o szkolnictwie wyższym i nauce</a:t>
              </a:r>
            </a:p>
          </p:txBody>
        </p:sp>
      </p:grp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xmlns="" id="{10196438-0D60-84F1-5662-29D0213866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3823318"/>
              </p:ext>
            </p:extLst>
          </p:nvPr>
        </p:nvGraphicFramePr>
        <p:xfrm>
          <a:off x="2032000" y="679270"/>
          <a:ext cx="8128000" cy="5406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280230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B6CC10C-306E-9CE2-5320-00ADFEEEE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090450A5-AE28-6FB6-1929-6D5768CF60A5}"/>
              </a:ext>
            </a:extLst>
          </p:cNvPr>
          <p:cNvSpPr/>
          <p:nvPr/>
        </p:nvSpPr>
        <p:spPr>
          <a:xfrm>
            <a:off x="2916143" y="1358951"/>
            <a:ext cx="635975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Inne kierunki zmian </a:t>
            </a:r>
          </a:p>
          <a:p>
            <a:pPr algn="ctr"/>
            <a:r>
              <a:rPr lang="pl-PL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wymagające rozważenia</a:t>
            </a:r>
            <a:endParaRPr lang="pl-PL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65015672-544A-24D4-08A9-809A1E7269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280" y="2928611"/>
            <a:ext cx="2475439" cy="356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47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CD8CE83-5CAE-3F36-6BED-69DFAECE6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03F3EE34-BB61-EEC5-5CCC-D569D904EAA3}"/>
              </a:ext>
            </a:extLst>
          </p:cNvPr>
          <p:cNvSpPr/>
          <p:nvPr/>
        </p:nvSpPr>
        <p:spPr>
          <a:xfrm>
            <a:off x="1791643" y="384501"/>
            <a:ext cx="869000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Inne kierunki zmian wymagające rozważenia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7B5035F2-36CE-1C1F-7BF5-3FBDEC0E3B3B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76B14943-B910-73F0-2418-55AB0A9196CD}"/>
              </a:ext>
            </a:extLst>
          </p:cNvPr>
          <p:cNvSpPr txBox="1"/>
          <p:nvPr/>
        </p:nvSpPr>
        <p:spPr>
          <a:xfrm>
            <a:off x="599440" y="1798320"/>
            <a:ext cx="1107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pl-PL" sz="2400" dirty="0"/>
              <a:t>Przyjęcie rozwiązań umożliwiających realne wykorzystywanie osiągnięć </a:t>
            </a:r>
            <a:br>
              <a:rPr lang="pl-PL" sz="2400" dirty="0"/>
            </a:br>
            <a:r>
              <a:rPr lang="pl-PL" sz="2400" dirty="0"/>
              <a:t>o charakterze interdyscyplinarnym, a niekiedy </a:t>
            </a:r>
            <a:r>
              <a:rPr lang="pl-PL" sz="2400" dirty="0" err="1"/>
              <a:t>interdziedzinowym</a:t>
            </a:r>
            <a:r>
              <a:rPr lang="pl-PL" sz="2400" dirty="0"/>
              <a:t> </a:t>
            </a:r>
            <a:br>
              <a:rPr lang="pl-PL" sz="2400" dirty="0"/>
            </a:br>
            <a:r>
              <a:rPr lang="pl-PL" sz="2400" dirty="0"/>
              <a:t>w postępowaniach awansowych.</a:t>
            </a:r>
          </a:p>
          <a:p>
            <a:pPr marL="457200" indent="-457200">
              <a:buAutoNum type="arabicParenR"/>
            </a:pPr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Wprowadzenie regulacji umożliwiających rzeczywistą weryfikację autorstwa osiągnięć warunkujących nadanie awansu naukowego.</a:t>
            </a:r>
          </a:p>
          <a:p>
            <a:pPr marL="457200" indent="-457200">
              <a:buAutoNum type="arabicParenR"/>
            </a:pPr>
            <a:endParaRPr lang="pl-PL" sz="2400" dirty="0"/>
          </a:p>
          <a:p>
            <a:pPr marL="457200" indent="-457200">
              <a:buAutoNum type="arabicParenR"/>
            </a:pPr>
            <a:r>
              <a:rPr lang="pl-PL" sz="2400" dirty="0"/>
              <a:t>Określenie odpowiednich kryteriów oceny, które powinny uwzględniać poszczególne dyscypliny naukowe i obszary badawcze.  </a:t>
            </a:r>
          </a:p>
        </p:txBody>
      </p:sp>
    </p:spTree>
    <p:extLst>
      <p:ext uri="{BB962C8B-B14F-4D97-AF65-F5344CB8AC3E}">
        <p14:creationId xmlns:p14="http://schemas.microsoft.com/office/powerpoint/2010/main" val="722152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52B332B0-C108-4130-BCA0-0FCA6B4F0C50}"/>
              </a:ext>
            </a:extLst>
          </p:cNvPr>
          <p:cNvSpPr/>
          <p:nvPr/>
        </p:nvSpPr>
        <p:spPr>
          <a:xfrm>
            <a:off x="3264876" y="1961391"/>
            <a:ext cx="566224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Dziękuję Państwu</a:t>
            </a:r>
          </a:p>
          <a:p>
            <a:pPr algn="ctr"/>
            <a:r>
              <a:rPr lang="pl-PL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za uwagę</a:t>
            </a:r>
          </a:p>
          <a:p>
            <a:pPr algn="ctr"/>
            <a:endParaRPr lang="pl-PL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Połowa ramki 4">
            <a:extLst>
              <a:ext uri="{FF2B5EF4-FFF2-40B4-BE49-F238E27FC236}">
                <a16:creationId xmlns:a16="http://schemas.microsoft.com/office/drawing/2014/main" xmlns="" id="{C7CD55DF-D8CD-4AC2-A406-B900037A324D}"/>
              </a:ext>
            </a:extLst>
          </p:cNvPr>
          <p:cNvSpPr/>
          <p:nvPr/>
        </p:nvSpPr>
        <p:spPr>
          <a:xfrm>
            <a:off x="2346431" y="1031311"/>
            <a:ext cx="1613043" cy="1428107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6" name="Połowa ramki 5">
            <a:extLst>
              <a:ext uri="{FF2B5EF4-FFF2-40B4-BE49-F238E27FC236}">
                <a16:creationId xmlns:a16="http://schemas.microsoft.com/office/drawing/2014/main" xmlns="" id="{F037A315-3B13-47CF-B2D8-89CEF79B42E6}"/>
              </a:ext>
            </a:extLst>
          </p:cNvPr>
          <p:cNvSpPr/>
          <p:nvPr/>
        </p:nvSpPr>
        <p:spPr>
          <a:xfrm rot="10800000">
            <a:off x="8417164" y="3023220"/>
            <a:ext cx="1613043" cy="1428107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AB11EBF3-BCC7-5E75-3171-099ED31A14E4}"/>
              </a:ext>
            </a:extLst>
          </p:cNvPr>
          <p:cNvSpPr/>
          <p:nvPr/>
        </p:nvSpPr>
        <p:spPr>
          <a:xfrm>
            <a:off x="955457" y="4826388"/>
            <a:ext cx="1028108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200" b="1" dirty="0">
                <a:solidFill>
                  <a:srgbClr val="002060"/>
                </a:solidFill>
              </a:rPr>
              <a:t>Artur Woźniak – Kierownik Działu prawnego i rozwoju kadr </a:t>
            </a:r>
          </a:p>
          <a:p>
            <a:pPr algn="ctr"/>
            <a:r>
              <a:rPr lang="pl-PL" sz="3200" b="1" dirty="0">
                <a:solidFill>
                  <a:srgbClr val="002060"/>
                </a:solidFill>
              </a:rPr>
              <a:t>naukowych</a:t>
            </a:r>
          </a:p>
          <a:p>
            <a:pPr algn="ctr"/>
            <a:r>
              <a:rPr lang="pl-PL" sz="3200" b="1" dirty="0">
                <a:solidFill>
                  <a:srgbClr val="002060"/>
                </a:solidFill>
              </a:rPr>
              <a:t>Biura Rady Doskonałości Naukowej</a:t>
            </a:r>
          </a:p>
        </p:txBody>
      </p:sp>
    </p:spTree>
    <p:extLst>
      <p:ext uri="{BB962C8B-B14F-4D97-AF65-F5344CB8AC3E}">
        <p14:creationId xmlns:p14="http://schemas.microsoft.com/office/powerpoint/2010/main" val="246653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1919431" y="86332"/>
            <a:ext cx="835318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Ewolucja postępowań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 sprawach nadawania stopni naukowych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Strzałka: w prawo 11">
            <a:extLst>
              <a:ext uri="{FF2B5EF4-FFF2-40B4-BE49-F238E27FC236}">
                <a16:creationId xmlns:a16="http://schemas.microsoft.com/office/drawing/2014/main" xmlns="" id="{0D9A581A-FA2E-BF68-25F0-5552D15D9538}"/>
              </a:ext>
            </a:extLst>
          </p:cNvPr>
          <p:cNvSpPr/>
          <p:nvPr/>
        </p:nvSpPr>
        <p:spPr>
          <a:xfrm>
            <a:off x="335280" y="3630783"/>
            <a:ext cx="11684000" cy="873750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b="1" dirty="0"/>
              <a:t>1920 r.                            1947 r.                                                                  1990 r.                                            2018 r.</a:t>
            </a:r>
          </a:p>
        </p:txBody>
      </p:sp>
      <p:sp>
        <p:nvSpPr>
          <p:cNvPr id="13" name="Dymek mowy: prostokąt 12">
            <a:extLst>
              <a:ext uri="{FF2B5EF4-FFF2-40B4-BE49-F238E27FC236}">
                <a16:creationId xmlns:a16="http://schemas.microsoft.com/office/drawing/2014/main" xmlns="" id="{DA0170D2-3FC1-CD36-1E3B-46626C7324BA}"/>
              </a:ext>
            </a:extLst>
          </p:cNvPr>
          <p:cNvSpPr/>
          <p:nvPr/>
        </p:nvSpPr>
        <p:spPr>
          <a:xfrm>
            <a:off x="1076960" y="1828800"/>
            <a:ext cx="2275840" cy="1696720"/>
          </a:xfrm>
          <a:prstGeom prst="wedgeRect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Postępowania w pełni autonomiczne o niewielkim stopni sformalizowania.</a:t>
            </a:r>
          </a:p>
        </p:txBody>
      </p:sp>
      <p:sp>
        <p:nvSpPr>
          <p:cNvPr id="15" name="Dymek mowy: prostokąt 14">
            <a:extLst>
              <a:ext uri="{FF2B5EF4-FFF2-40B4-BE49-F238E27FC236}">
                <a16:creationId xmlns:a16="http://schemas.microsoft.com/office/drawing/2014/main" xmlns="" id="{FF0E69B4-48A7-41F3-F9EA-8A1E303EBA12}"/>
              </a:ext>
            </a:extLst>
          </p:cNvPr>
          <p:cNvSpPr/>
          <p:nvPr/>
        </p:nvSpPr>
        <p:spPr>
          <a:xfrm>
            <a:off x="4193540" y="1828800"/>
            <a:ext cx="2275840" cy="1696720"/>
          </a:xfrm>
          <a:prstGeom prst="wedgeRect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Postępowania sformalizowane. Zachowany wewnętrzny charakter postępowania.</a:t>
            </a:r>
          </a:p>
        </p:txBody>
      </p:sp>
      <p:sp>
        <p:nvSpPr>
          <p:cNvPr id="16" name="Dymek mowy: prostokąt 15">
            <a:extLst>
              <a:ext uri="{FF2B5EF4-FFF2-40B4-BE49-F238E27FC236}">
                <a16:creationId xmlns:a16="http://schemas.microsoft.com/office/drawing/2014/main" xmlns="" id="{C2AAC1D5-3F22-5B2B-F654-D958318C1B95}"/>
              </a:ext>
            </a:extLst>
          </p:cNvPr>
          <p:cNvSpPr/>
          <p:nvPr/>
        </p:nvSpPr>
        <p:spPr>
          <a:xfrm>
            <a:off x="7117080" y="1828800"/>
            <a:ext cx="2275840" cy="1696720"/>
          </a:xfrm>
          <a:prstGeom prst="wedgeRect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Szczególnego rodzaju postępowania administracyjne. 	</a:t>
            </a:r>
          </a:p>
        </p:txBody>
      </p:sp>
      <p:sp>
        <p:nvSpPr>
          <p:cNvPr id="17" name="Dymek mowy: prostokąt 16">
            <a:extLst>
              <a:ext uri="{FF2B5EF4-FFF2-40B4-BE49-F238E27FC236}">
                <a16:creationId xmlns:a16="http://schemas.microsoft.com/office/drawing/2014/main" xmlns="" id="{F1223A24-EE43-FF8D-B441-83CF8F835431}"/>
              </a:ext>
            </a:extLst>
          </p:cNvPr>
          <p:cNvSpPr/>
          <p:nvPr/>
        </p:nvSpPr>
        <p:spPr>
          <a:xfrm>
            <a:off x="9743440" y="1828800"/>
            <a:ext cx="2275840" cy="1696720"/>
          </a:xfrm>
          <a:prstGeom prst="wedgeRect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Szczególnego rodzaju postępowania administracyjne.  Decentralizacja przepisów procesowych. </a:t>
            </a:r>
          </a:p>
        </p:txBody>
      </p:sp>
    </p:spTree>
    <p:extLst>
      <p:ext uri="{BB962C8B-B14F-4D97-AF65-F5344CB8AC3E}">
        <p14:creationId xmlns:p14="http://schemas.microsoft.com/office/powerpoint/2010/main" val="370080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3421550" y="384501"/>
            <a:ext cx="53489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Czym są awanse </a:t>
            </a:r>
            <a:r>
              <a:rPr lang="pl-PL" sz="3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naukowe?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/>
              <a:t>Wspólne cechy postępowań o awans naukowy dla wszystkich poszczególnych okresów:</a:t>
            </a:r>
          </a:p>
          <a:p>
            <a:endParaRPr lang="pl-PL" sz="2400" dirty="0"/>
          </a:p>
          <a:p>
            <a:pPr marL="342900" indent="-342900">
              <a:buAutoNum type="arabicParenR"/>
            </a:pPr>
            <a:r>
              <a:rPr lang="pl-PL" sz="2400" dirty="0"/>
              <a:t>szczególny charakter organów prowadzących postępowania (organy kolegialne);</a:t>
            </a:r>
          </a:p>
          <a:p>
            <a:pPr marL="342900" indent="-342900">
              <a:buAutoNum type="arabicParenR"/>
            </a:pPr>
            <a:endParaRPr lang="pl-PL" sz="2400" dirty="0"/>
          </a:p>
          <a:p>
            <a:pPr marL="342900" indent="-342900">
              <a:buAutoNum type="arabicParenR"/>
            </a:pPr>
            <a:r>
              <a:rPr lang="pl-PL" sz="2400" dirty="0"/>
              <a:t>swoisty tryb postępowania wyjaśniającego (prymat oceny eksperckiej);</a:t>
            </a:r>
          </a:p>
          <a:p>
            <a:pPr marL="342900" indent="-342900">
              <a:buAutoNum type="arabicParenR"/>
            </a:pPr>
            <a:endParaRPr lang="pl-PL" sz="2400" dirty="0"/>
          </a:p>
          <a:p>
            <a:pPr marL="342900" indent="-342900">
              <a:buAutoNum type="arabicParenR"/>
            </a:pPr>
            <a:r>
              <a:rPr lang="pl-PL" sz="2400" dirty="0"/>
              <a:t>istotnie ograniczony czynny udział strony w postępowaniach;</a:t>
            </a:r>
          </a:p>
          <a:p>
            <a:pPr marL="342900" indent="-342900">
              <a:buAutoNum type="arabicParenR"/>
            </a:pPr>
            <a:endParaRPr lang="pl-PL" sz="2400" dirty="0"/>
          </a:p>
          <a:p>
            <a:pPr marL="342900" indent="-342900">
              <a:buAutoNum type="arabicParenR"/>
            </a:pPr>
            <a:r>
              <a:rPr lang="pl-PL" sz="2400" dirty="0"/>
              <a:t>niejawność podejmowanych rozstrzygnięć.</a:t>
            </a:r>
          </a:p>
        </p:txBody>
      </p:sp>
    </p:spTree>
    <p:extLst>
      <p:ext uri="{BB962C8B-B14F-4D97-AF65-F5344CB8AC3E}">
        <p14:creationId xmlns:p14="http://schemas.microsoft.com/office/powerpoint/2010/main" val="4200614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A8AFA95-7F7A-7672-D12C-18EF7A3C0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CE84959E-D3B6-1AE0-9F1B-A721EA0AB46A}"/>
              </a:ext>
            </a:extLst>
          </p:cNvPr>
          <p:cNvSpPr/>
          <p:nvPr/>
        </p:nvSpPr>
        <p:spPr>
          <a:xfrm>
            <a:off x="3528149" y="387142"/>
            <a:ext cx="51357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Czym są awanse naukowe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249CAEA4-C935-4F28-7E20-DD441A654E0C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" name="Grafika 2" descr="Książki">
            <a:extLst>
              <a:ext uri="{FF2B5EF4-FFF2-40B4-BE49-F238E27FC236}">
                <a16:creationId xmlns:a16="http://schemas.microsoft.com/office/drawing/2014/main" xmlns="" id="{88168A9B-0B13-DDFC-81ED-49B03736BB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58380" y="2095107"/>
            <a:ext cx="914400" cy="914400"/>
          </a:xfrm>
          <a:prstGeom prst="rect">
            <a:avLst/>
          </a:prstGeom>
        </p:spPr>
      </p:pic>
      <p:pic>
        <p:nvPicPr>
          <p:cNvPr id="7" name="Grafika 6" descr="Czapka ukończenia szkoły">
            <a:extLst>
              <a:ext uri="{FF2B5EF4-FFF2-40B4-BE49-F238E27FC236}">
                <a16:creationId xmlns:a16="http://schemas.microsoft.com/office/drawing/2014/main" xmlns="" id="{E4393B3D-4711-03D0-5FDA-9D8A215A2D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58380" y="3589511"/>
            <a:ext cx="914400" cy="914400"/>
          </a:xfrm>
          <a:prstGeom prst="rect">
            <a:avLst/>
          </a:prstGeom>
        </p:spPr>
      </p:pic>
      <p:pic>
        <p:nvPicPr>
          <p:cNvPr id="8" name="Grafika 7" descr="Zwinięty dyplom">
            <a:extLst>
              <a:ext uri="{FF2B5EF4-FFF2-40B4-BE49-F238E27FC236}">
                <a16:creationId xmlns:a16="http://schemas.microsoft.com/office/drawing/2014/main" xmlns="" id="{63E26800-6AEA-6C0B-2BB6-5F9E196DF89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58380" y="5224807"/>
            <a:ext cx="914400" cy="9144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xmlns="" id="{84311815-29BB-B3A9-739E-9EC2378AE629}"/>
              </a:ext>
            </a:extLst>
          </p:cNvPr>
          <p:cNvSpPr txBox="1"/>
          <p:nvPr/>
        </p:nvSpPr>
        <p:spPr>
          <a:xfrm>
            <a:off x="2047142" y="2367641"/>
            <a:ext cx="8097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 err="1"/>
              <a:t>Sui</a:t>
            </a:r>
            <a:r>
              <a:rPr lang="pl-PL" i="1" dirty="0"/>
              <a:t> </a:t>
            </a:r>
            <a:r>
              <a:rPr lang="pl-PL" i="1" dirty="0" err="1"/>
              <a:t>generis</a:t>
            </a:r>
            <a:r>
              <a:rPr lang="pl-PL" i="1" dirty="0"/>
              <a:t> </a:t>
            </a:r>
            <a:r>
              <a:rPr lang="pl-PL" dirty="0"/>
              <a:t>certyfikat umiejętności, wiedzy i zdolności do prowadzenia badań naukowych</a:t>
            </a:r>
            <a:endParaRPr lang="pl-PL" i="1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6DCBAFFD-824A-CB20-6987-2C76CA79B70B}"/>
              </a:ext>
            </a:extLst>
          </p:cNvPr>
          <p:cNvSpPr txBox="1"/>
          <p:nvPr/>
        </p:nvSpPr>
        <p:spPr>
          <a:xfrm>
            <a:off x="2047142" y="3862045"/>
            <a:ext cx="809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Uprawnienia o charakterze publicznoprawnym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xmlns="" id="{71039A8B-19D1-E576-0295-6377E5D42B5F}"/>
              </a:ext>
            </a:extLst>
          </p:cNvPr>
          <p:cNvSpPr txBox="1"/>
          <p:nvPr/>
        </p:nvSpPr>
        <p:spPr>
          <a:xfrm>
            <a:off x="2047142" y="5497341"/>
            <a:ext cx="809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Szczególnego rodzaju postępowanie administracyjne</a:t>
            </a:r>
          </a:p>
        </p:txBody>
      </p:sp>
    </p:spTree>
    <p:extLst>
      <p:ext uri="{BB962C8B-B14F-4D97-AF65-F5344CB8AC3E}">
        <p14:creationId xmlns:p14="http://schemas.microsoft.com/office/powerpoint/2010/main" val="2844042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1165162" y="1358951"/>
            <a:ext cx="98616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Ujednolicenie procedur oraz podstaw </a:t>
            </a:r>
          </a:p>
          <a:p>
            <a:pPr algn="ctr"/>
            <a:r>
              <a:rPr lang="pl-PL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uzyskiwania awansów naukowych</a:t>
            </a:r>
            <a:endParaRPr lang="pl-PL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xmlns="" id="{AE0CDB3A-C8E8-E4F0-00CA-F0B108BC92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878" y="3142596"/>
            <a:ext cx="7620000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233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2370587" y="86332"/>
            <a:ext cx="745088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Ujednolicenie procedur oraz podstaw 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uzyskiwania awansów naukowych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b="1" dirty="0"/>
              <a:t>Aktualna podstawa prawna </a:t>
            </a:r>
            <a:r>
              <a:rPr lang="pl-PL" sz="2400" b="1" dirty="0" smtClean="0"/>
              <a:t>określająca szczegółowy tryb </a:t>
            </a:r>
            <a:r>
              <a:rPr lang="pl-PL" sz="2400" b="1" dirty="0"/>
              <a:t>przeprowadzania postępowań o awans naukowy:</a:t>
            </a:r>
          </a:p>
          <a:p>
            <a:endParaRPr lang="pl-PL" sz="2400" dirty="0"/>
          </a:p>
          <a:p>
            <a:r>
              <a:rPr lang="pl-PL" sz="2400" dirty="0"/>
              <a:t>Art. 192 ust. 2 i 3 oraz art. 221 ust. 14 ustawy z dnia 20 lipca 2018 r. Prawo </a:t>
            </a:r>
            <a:br>
              <a:rPr lang="pl-PL" sz="2400" dirty="0"/>
            </a:br>
            <a:r>
              <a:rPr lang="pl-PL" sz="2400" dirty="0"/>
              <a:t>o szkolnictwie wyższym i nauce (Dz. U. z 2023 r. poz. 742, dalej jako ustawa), zgodnie </a:t>
            </a:r>
            <a:br>
              <a:rPr lang="pl-PL" sz="2400" dirty="0"/>
            </a:br>
            <a:r>
              <a:rPr lang="pl-PL" sz="2400" dirty="0"/>
              <a:t>z którym </a:t>
            </a:r>
            <a:r>
              <a:rPr lang="pl-PL" sz="2400" b="1" dirty="0">
                <a:solidFill>
                  <a:srgbClr val="333333"/>
                </a:solidFill>
              </a:rPr>
              <a:t>s</a:t>
            </a:r>
            <a:r>
              <a:rPr lang="pl-PL" sz="2400" b="1" i="0" dirty="0">
                <a:solidFill>
                  <a:srgbClr val="333333"/>
                </a:solidFill>
                <a:effectLst/>
              </a:rPr>
              <a:t>enat</a:t>
            </a:r>
            <a:r>
              <a:rPr lang="pl-PL" sz="2400" b="0" i="0" dirty="0">
                <a:solidFill>
                  <a:srgbClr val="333333"/>
                </a:solidFill>
                <a:effectLst/>
              </a:rPr>
              <a:t> albo </a:t>
            </a:r>
            <a:r>
              <a:rPr lang="pl-PL" sz="2400" b="1" i="0" dirty="0">
                <a:solidFill>
                  <a:srgbClr val="333333"/>
                </a:solidFill>
                <a:effectLst/>
              </a:rPr>
              <a:t>rada naukowa </a:t>
            </a:r>
            <a:r>
              <a:rPr lang="pl-PL" sz="2400" b="0" i="0" dirty="0">
                <a:solidFill>
                  <a:srgbClr val="333333"/>
                </a:solidFill>
                <a:effectLst/>
              </a:rPr>
              <a:t>określi </a:t>
            </a:r>
            <a:r>
              <a:rPr lang="pl-PL" sz="2400" b="1" i="0" dirty="0">
                <a:solidFill>
                  <a:srgbClr val="333333"/>
                </a:solidFill>
                <a:effectLst/>
              </a:rPr>
              <a:t>sposób postępowania w sprawie nadania stopnia doktora, </a:t>
            </a:r>
            <a:r>
              <a:rPr lang="pl-PL" sz="2400" i="0" dirty="0">
                <a:solidFill>
                  <a:srgbClr val="333333"/>
                </a:solidFill>
                <a:effectLst/>
              </a:rPr>
              <a:t>a także </a:t>
            </a:r>
            <a:r>
              <a:rPr lang="pl-PL" sz="2400" b="1" i="0" dirty="0">
                <a:solidFill>
                  <a:srgbClr val="333333"/>
                </a:solidFill>
                <a:effectLst/>
              </a:rPr>
              <a:t>szczegółowy tryb postępowania w sprawie nadania stopnia doktora habilitowanego</a:t>
            </a:r>
            <a:r>
              <a:rPr lang="pl-PL" sz="2400" b="0" i="0" dirty="0">
                <a:solidFill>
                  <a:srgbClr val="333333"/>
                </a:solidFill>
                <a:effectLst/>
              </a:rPr>
              <a:t>. Ponadto organy te mogą określić dodatkowe </a:t>
            </a:r>
            <a:r>
              <a:rPr lang="pl-PL" sz="2400" b="1" i="0" dirty="0" smtClean="0">
                <a:solidFill>
                  <a:srgbClr val="333333"/>
                </a:solidFill>
                <a:effectLst/>
              </a:rPr>
              <a:t>wymagania </a:t>
            </a:r>
            <a:r>
              <a:rPr lang="pl-PL" sz="2400" b="1" i="0" dirty="0">
                <a:solidFill>
                  <a:srgbClr val="333333"/>
                </a:solidFill>
                <a:effectLst/>
              </a:rPr>
              <a:t>dotyczące nadania stopnia doktora </a:t>
            </a:r>
            <a:r>
              <a:rPr lang="pl-PL" sz="2400" b="0" i="0" dirty="0">
                <a:solidFill>
                  <a:srgbClr val="333333"/>
                </a:solidFill>
                <a:effectLst/>
              </a:rPr>
              <a:t>lub </a:t>
            </a:r>
            <a:r>
              <a:rPr lang="pl-PL" sz="2400" b="1" i="0" dirty="0">
                <a:solidFill>
                  <a:srgbClr val="333333"/>
                </a:solidFill>
                <a:effectLst/>
              </a:rPr>
              <a:t>warunki dopuszczenia do obrony </a:t>
            </a:r>
            <a:r>
              <a:rPr lang="pl-PL" sz="2400" b="0" i="0" dirty="0">
                <a:solidFill>
                  <a:srgbClr val="333333"/>
                </a:solidFill>
                <a:effectLst/>
              </a:rPr>
              <a:t>rozprawy doktorskiej.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559472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2370580" y="86332"/>
            <a:ext cx="745088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Ujednolicenie procedur oraz podstaw 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uzyskiwania awansów naukowych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400" b="1" dirty="0"/>
              <a:t>Charakter prawny uchwał regulujących </a:t>
            </a:r>
            <a:r>
              <a:rPr lang="pl-PL" sz="2400" b="1" dirty="0" smtClean="0"/>
              <a:t>szczegółowy tryb </a:t>
            </a:r>
            <a:r>
              <a:rPr lang="pl-PL" sz="2400" b="1" dirty="0"/>
              <a:t>przeprowadzania postępowań o awans naukowy:</a:t>
            </a:r>
            <a:endParaRPr lang="pl-PL" sz="2400" dirty="0"/>
          </a:p>
          <a:p>
            <a:endParaRPr lang="pl-PL" sz="2400" dirty="0"/>
          </a:p>
          <a:p>
            <a:r>
              <a:rPr lang="pl-PL" sz="2400" dirty="0"/>
              <a:t>Uchwały te stanowią </a:t>
            </a:r>
            <a:r>
              <a:rPr lang="pl-PL" sz="2400" i="1" dirty="0" err="1"/>
              <a:t>sui</a:t>
            </a:r>
            <a:r>
              <a:rPr lang="pl-PL" sz="2400" i="1" dirty="0"/>
              <a:t> </a:t>
            </a:r>
            <a:r>
              <a:rPr lang="pl-PL" sz="2400" i="1" dirty="0" err="1"/>
              <a:t>generis</a:t>
            </a:r>
            <a:r>
              <a:rPr lang="pl-PL" sz="2400" i="1" dirty="0"/>
              <a:t> </a:t>
            </a:r>
            <a:r>
              <a:rPr lang="pl-PL" sz="2400" b="1" dirty="0"/>
              <a:t>prawo wewnętrzne</a:t>
            </a:r>
            <a:r>
              <a:rPr lang="pl-PL" sz="2400" dirty="0"/>
              <a:t>, któremu jednak należy odmówić przymiotu źródła prawa. Możliwe jest przy tym ich określenie jako swoistych źródeł prawa, właściwych dla niektórych statutów i regulaminów podmiotów prawa publicznego, które należą do prawa wewnętrznego, a jednocześnie w sposób wyraźny </a:t>
            </a:r>
            <a:r>
              <a:rPr lang="pl-PL" sz="2400" b="1" dirty="0" err="1" smtClean="0"/>
              <a:t>oddziaływują</a:t>
            </a:r>
            <a:r>
              <a:rPr lang="pl-PL" sz="2400" b="1" dirty="0" smtClean="0"/>
              <a:t> </a:t>
            </a:r>
            <a:r>
              <a:rPr lang="pl-PL" sz="2400" b="1" dirty="0"/>
              <a:t>na sferę zewnętrzną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8696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FBD1B5-FA02-C0F9-6DA7-AB3D071C4442}"/>
              </a:ext>
            </a:extLst>
          </p:cNvPr>
          <p:cNvSpPr/>
          <p:nvPr/>
        </p:nvSpPr>
        <p:spPr>
          <a:xfrm>
            <a:off x="2370580" y="86332"/>
            <a:ext cx="745088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Ujednolicenie procedur oraz podstaw </a:t>
            </a:r>
          </a:p>
          <a:p>
            <a:pPr algn="ctr"/>
            <a:r>
              <a:rPr lang="pl-PL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uzyskiwania awansów naukowych</a:t>
            </a:r>
            <a:endParaRPr lang="pl-PL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60EEF109-FBA5-8141-E58E-C8F9737FE3ED}"/>
              </a:ext>
            </a:extLst>
          </p:cNvPr>
          <p:cNvCxnSpPr/>
          <p:nvPr/>
        </p:nvCxnSpPr>
        <p:spPr>
          <a:xfrm>
            <a:off x="518160" y="1286661"/>
            <a:ext cx="11155680" cy="0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D3960C2D-FA6E-8F3B-335F-6880F2D4612C}"/>
              </a:ext>
            </a:extLst>
          </p:cNvPr>
          <p:cNvSpPr txBox="1"/>
          <p:nvPr/>
        </p:nvSpPr>
        <p:spPr>
          <a:xfrm>
            <a:off x="599440" y="1798320"/>
            <a:ext cx="11074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400" b="1" dirty="0"/>
              <a:t>Problematyka deregulacji przepisów procesowych</a:t>
            </a:r>
            <a:endParaRPr lang="pl-PL" sz="2400" dirty="0"/>
          </a:p>
          <a:p>
            <a:endParaRPr lang="pl-PL" sz="2400" dirty="0"/>
          </a:p>
          <a:p>
            <a:r>
              <a:rPr lang="pl-PL" sz="2400" dirty="0"/>
              <a:t>Przyznanie podmiotom doktoryzującym i habilitującym, na mocy delegacji zawartych </a:t>
            </a:r>
            <a:br>
              <a:rPr lang="pl-PL" sz="2400" dirty="0"/>
            </a:br>
            <a:r>
              <a:rPr lang="pl-PL" sz="2400" dirty="0"/>
              <a:t>w przepisach ustawy, </a:t>
            </a:r>
            <a:r>
              <a:rPr lang="pl-PL" sz="2400" b="1" dirty="0"/>
              <a:t>kompetencji prawodawczych </a:t>
            </a:r>
            <a:r>
              <a:rPr lang="pl-PL" sz="2400" dirty="0"/>
              <a:t>tworzy zupełnie nową sytuację, </a:t>
            </a:r>
            <a:br>
              <a:rPr lang="pl-PL" sz="2400" dirty="0"/>
            </a:br>
            <a:r>
              <a:rPr lang="pl-PL" sz="2400" dirty="0"/>
              <a:t>w której za jakość procedur nie odpowiada wyłącznie ustawodawca oraz centralne organy wydające regulacje wykonawcze. Realizacja powierzonego obowiązku może jednak nastręczać wiele problemów z uwagi na fakt, iż podmioty te nie stanowią części </a:t>
            </a:r>
            <a:r>
              <a:rPr lang="pl-PL" sz="2400" b="1" dirty="0"/>
              <a:t>zawodowej administracji publicznej </a:t>
            </a:r>
            <a:r>
              <a:rPr lang="pl-PL" sz="2400" dirty="0"/>
              <a:t>i – co do zasady </a:t>
            </a:r>
            <a:r>
              <a:rPr lang="pl-PL" sz="2400"/>
              <a:t>– nie </a:t>
            </a:r>
            <a:r>
              <a:rPr lang="pl-PL" sz="2400" dirty="0"/>
              <a:t>dysponują </a:t>
            </a:r>
            <a:r>
              <a:rPr lang="pl-PL" sz="2400" b="1" dirty="0"/>
              <a:t>wyspecjalizowanym aparatem legislacyjnym</a:t>
            </a:r>
            <a:r>
              <a:rPr lang="pl-PL" sz="2400" dirty="0"/>
              <a:t>. Kolejne wątpliwości wzbudzać może należyte zapewnienie </a:t>
            </a:r>
            <a:r>
              <a:rPr lang="pl-PL" sz="2400" b="1" dirty="0"/>
              <a:t>standardów i sprawiedliwości proceduralnej </a:t>
            </a:r>
            <a:r>
              <a:rPr lang="pl-PL" sz="2400" dirty="0"/>
              <a:t>w ramach stanowionych przepisów wewnętrznych, a także – </a:t>
            </a:r>
            <a:r>
              <a:rPr lang="pl-PL" sz="2400" b="1" dirty="0"/>
              <a:t>określenie granic uregulowanych w ten sposób określonych instytucji prawnych? </a:t>
            </a:r>
          </a:p>
        </p:txBody>
      </p:sp>
    </p:spTree>
    <p:extLst>
      <p:ext uri="{BB962C8B-B14F-4D97-AF65-F5344CB8AC3E}">
        <p14:creationId xmlns:p14="http://schemas.microsoft.com/office/powerpoint/2010/main" val="201025824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</TotalTime>
  <Words>1058</Words>
  <Application>Microsoft Office PowerPoint</Application>
  <PresentationFormat>Panoramiczny</PresentationFormat>
  <Paragraphs>161</Paragraphs>
  <Slides>22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Artur Woźniak</dc:creator>
  <cp:lastModifiedBy>Jerzy Deneka</cp:lastModifiedBy>
  <cp:revision>231</cp:revision>
  <dcterms:created xsi:type="dcterms:W3CDTF">2023-01-23T17:54:29Z</dcterms:created>
  <dcterms:modified xsi:type="dcterms:W3CDTF">2025-03-17T08:08:20Z</dcterms:modified>
</cp:coreProperties>
</file>