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8" r:id="rId10"/>
    <p:sldId id="266" r:id="rId11"/>
    <p:sldId id="263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tur Woźniak" initials="AW" lastIdx="1" clrIdx="0">
    <p:extLst>
      <p:ext uri="{19B8F6BF-5375-455C-9EA6-DF929625EA0E}">
        <p15:presenceInfo xmlns:p15="http://schemas.microsoft.com/office/powerpoint/2012/main" userId="S-1-5-21-2820631473-1823927807-3867406689-1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605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568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28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044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005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435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652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59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225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062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42E8B-7DCF-45FB-B9FB-0224AA15A1CE}" type="datetimeFigureOut">
              <a:rPr lang="pl-PL" smtClean="0"/>
              <a:t>04.03.2025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4CFE2-2302-4B92-BCE5-2D0FE3715C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371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dn.gov.pl/dobre-praktyki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676335" y="1393512"/>
            <a:ext cx="876900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Dobre praktyki w sprawach</a:t>
            </a:r>
          </a:p>
          <a:p>
            <a:pPr algn="ctr"/>
            <a:r>
              <a:rPr lang="pl-P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zlecania sporządzania recenzji</a:t>
            </a:r>
            <a:endParaRPr lang="pl-P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676335" y="3662766"/>
            <a:ext cx="9441846" cy="23391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pl-PL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pl-PL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dr Jerzy Deneka – Dyrektor Biura Rady Doskonałości Naukowej</a:t>
            </a:r>
          </a:p>
          <a:p>
            <a:pPr algn="ctr"/>
            <a:endParaRPr lang="pl-PL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pl-P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pl-PL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pl-P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pl-PL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					</a:t>
            </a:r>
            <a:r>
              <a:rPr lang="pl-P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Wrocław</a:t>
            </a:r>
            <a:r>
              <a:rPr lang="pl-PL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24 marca 2025 r.</a:t>
            </a:r>
            <a:endParaRPr lang="pl-PL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319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396974" y="92250"/>
            <a:ext cx="60663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Przydane informacje</a:t>
            </a:r>
            <a:endParaRPr lang="pl-P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12177" y="2118946"/>
            <a:ext cx="105419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Biuro Rady Doskonałości Naukowej zachęca do zapoznana się z informacjami zawartymi w zakładce „Dobre praktyki”, dostępnej na stronie internetowej Rady Doskonałości Naukowej pod adresem:</a:t>
            </a:r>
          </a:p>
          <a:p>
            <a:endParaRPr lang="pl-PL" dirty="0"/>
          </a:p>
          <a:p>
            <a:r>
              <a:rPr lang="pl-PL" dirty="0" smtClean="0">
                <a:hlinkClick r:id="rId2"/>
              </a:rPr>
              <a:t>https://www.rdn.gov.pl/dobre-praktyki.html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Na stronie tej znajdą Państwo praktyczne poradniki dotyczące procedur w postępowaniach o awans naukowy, </a:t>
            </a:r>
            <a:br>
              <a:rPr lang="pl-PL" dirty="0" smtClean="0"/>
            </a:br>
            <a:r>
              <a:rPr lang="pl-PL" dirty="0" smtClean="0"/>
              <a:t>a także opracowania dotyczące sporządzania recenzji.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783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337211" y="1393512"/>
            <a:ext cx="5447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Dziękuję za uwagę</a:t>
            </a:r>
            <a:endParaRPr lang="pl-P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312582" y="5578651"/>
            <a:ext cx="94965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dr Jerzy Deneka – Dyrektor Biura Rady Doskonałości Naukowej</a:t>
            </a:r>
          </a:p>
        </p:txBody>
      </p:sp>
    </p:spTree>
    <p:extLst>
      <p:ext uri="{BB962C8B-B14F-4D97-AF65-F5344CB8AC3E}">
        <p14:creationId xmlns:p14="http://schemas.microsoft.com/office/powerpoint/2010/main" val="3735583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793207" y="92250"/>
            <a:ext cx="52738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</a:t>
            </a:r>
            <a:r>
              <a:rPr lang="pl-PL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tatus recenzenta</a:t>
            </a:r>
            <a:endParaRPr lang="pl-P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30823" y="1477108"/>
            <a:ext cx="114124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Niewątpliwie recenzenci pełnią jedną z najistotniejszych ról w postępowaniach o awans naukowy. Przyjęty w polskim systemie prawnym model awansów naukowych wiąże się z dokonywaniem eksperckiej oceny na każdym jego szczeblu – od postępowania w sprawie nadania stopnia doktora aż do postępowania w sprawie nadania tytułu profesora. To właśnie merytoryczna ocena, która dokonywana jest przez recenzentów, stanowi podstawowy materiał, który uwzględniany jest przez podmioty doktoryzujące oraz podmioty habilitujące, a także przez Radę Doskonałości Naukowej w ramach podejmowanych rozstrzygnięć. </a:t>
            </a:r>
          </a:p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Recenzenci nie są przy tym biegłymi w rozumieniu przepisów ustawy z dnia 14 czerwca 1960 r. Kodeks postępowania administracyjnego. Recenzenci są natomiast ekspertami z zakresu danej tematyki, w której prowadzona jest działalność naukowa lub artystyczna, którzy mają dostarczyć organowi merytorycznych argumentów do podjęcia określonego rozstrzygnięcia. Organowi temu z uwagi, iż w jego skład wchodzą specjaliści reprezentujący określone dyscypliny, nie są potrzebne wiadomości specjalne, o których mowa w przepisach procesowego prawa administracyjnego.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762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054817" y="92250"/>
            <a:ext cx="47505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Rola</a:t>
            </a:r>
            <a:r>
              <a:rPr lang="pl-PL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recenzenta</a:t>
            </a:r>
            <a:endParaRPr lang="pl-P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30823" y="1477108"/>
            <a:ext cx="114124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Przepisy ustawy z dnia 20 lipca 2018 r. Prawo o szkolnictwie wyższym i nauce precyzyjnie określają rolę, jaką przypisuje się recenzentom w postępowaniach o awans naukowy. Należy podkreślić, że – w zależności od danego postępowania – rola ta będzie kształtowała się nieco odmiennie. Niewątpliwie można natomiast wyróżnić pewne cechy wspólne, niezależne od rodzaju postępowania i trybu, które będą odnosiły się do roli recenzentów. Należą do nich: </a:t>
            </a:r>
          </a:p>
          <a:p>
            <a:pPr marL="342900" indent="-342900">
              <a:buAutoNum type="arabicParenR"/>
            </a:pPr>
            <a:r>
              <a:rPr lang="pl-PL" dirty="0" smtClean="0"/>
              <a:t>obiektywność; </a:t>
            </a:r>
          </a:p>
          <a:p>
            <a:pPr marL="342900" indent="-342900">
              <a:buAutoNum type="arabicParenR"/>
            </a:pPr>
            <a:r>
              <a:rPr lang="pl-PL" dirty="0" smtClean="0"/>
              <a:t>rzetelność; </a:t>
            </a:r>
          </a:p>
          <a:p>
            <a:pPr marL="342900" indent="-342900">
              <a:buAutoNum type="arabicParenR"/>
            </a:pPr>
            <a:r>
              <a:rPr lang="pl-PL" dirty="0" smtClean="0"/>
              <a:t>dokonywanie oceny zgodnie z najlepszą posiadaną wiedzą; </a:t>
            </a:r>
          </a:p>
          <a:p>
            <a:pPr marL="342900" indent="-342900">
              <a:buAutoNum type="arabicParenR"/>
            </a:pPr>
            <a:r>
              <a:rPr lang="pl-PL" dirty="0" smtClean="0"/>
              <a:t>poufność.</a:t>
            </a:r>
          </a:p>
          <a:p>
            <a:pPr marL="342900" indent="-342900">
              <a:buAutoNum type="arabicParenR"/>
            </a:pPr>
            <a:endParaRPr lang="pl-PL" dirty="0" smtClean="0"/>
          </a:p>
          <a:p>
            <a:r>
              <a:rPr lang="pl-PL" dirty="0" smtClean="0"/>
              <a:t>Na tej podstawie możliwe jest określenie pewnych dobrych praktyk, które związane są z pełnieniem roli recenzenta, a mianowicie: </a:t>
            </a:r>
          </a:p>
          <a:p>
            <a:pPr marL="342900" indent="-342900">
              <a:buAutoNum type="arabicPeriod"/>
            </a:pPr>
            <a:r>
              <a:rPr lang="pl-PL" dirty="0" smtClean="0"/>
              <a:t>Recenzent nie powinien podejmować się zadania związanego z oceną wniosku lub sprawy, gdy wykracza on poza zakres jego naukowego doświadczenia i kompetencji. </a:t>
            </a:r>
          </a:p>
          <a:p>
            <a:pPr marL="342900" indent="-342900">
              <a:buAutoNum type="arabicPeriod"/>
            </a:pPr>
            <a:r>
              <a:rPr lang="pl-PL" dirty="0" smtClean="0"/>
              <a:t>Recenzent biorący udział w ocenie wniosku lub sprawy powinien odmówić udziału w procesie jego oceniania, gdy występuje konflikt interesów pomiędzy nim a stroną postępowania, w szczególności: </a:t>
            </a:r>
          </a:p>
          <a:p>
            <a:r>
              <a:rPr lang="pl-PL" dirty="0" smtClean="0"/>
              <a:t>- recenzent jest współautorem prac naukowych strony postępowania;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7415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413239" y="228601"/>
            <a:ext cx="114124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dirty="0" smtClean="0"/>
              <a:t>recenzent uczestniczył lub uczestniczy wspólnie ze stroną postępowania w zespołach badawczych realizujących projekty finansowane w drodze konkursów krajowych lub zagranicznych; 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recenzent prowadził lub prowadzi wspólnie ze stroną postępowania prace naukowe w instytucjach naukowych; </a:t>
            </a:r>
          </a:p>
          <a:p>
            <a:pPr marL="285750" indent="-285750">
              <a:buFontTx/>
              <a:buChar char="-"/>
            </a:pPr>
            <a:r>
              <a:rPr lang="pl-PL" smtClean="0"/>
              <a:t>między </a:t>
            </a:r>
            <a:r>
              <a:rPr lang="pl-PL" dirty="0" smtClean="0"/>
              <a:t>recenzentem a stroną postępowania zachodzi stosunek nadrzędności służbowej; </a:t>
            </a:r>
          </a:p>
          <a:p>
            <a:pPr marL="285750" indent="-285750">
              <a:buFontTx/>
              <a:buChar char="-"/>
            </a:pPr>
            <a:r>
              <a:rPr lang="pl-PL" dirty="0" smtClean="0"/>
              <a:t>występują inne okoliczności określone w szczególności w art. 24 ustawy z dnia 14 czerwca 1960 r. Kodeks postępowania administracyjnego.</a:t>
            </a:r>
          </a:p>
          <a:p>
            <a:r>
              <a:rPr lang="pl-PL" dirty="0" smtClean="0"/>
              <a:t>3. Recenzje powinny być kompletne, rzetelne, dokładne i obiektywne, a oceny odpowiednio uzasadnione. Nieuzasadnione recenzje pozytywne należy uznać za równie niewłaściwe, jak i nieuzasadnione recenzje negatywne. </a:t>
            </a:r>
          </a:p>
          <a:p>
            <a:r>
              <a:rPr lang="pl-PL" dirty="0" smtClean="0"/>
              <a:t>4. Recenzenci powinni zachowywać swoje opinie w poufności w stosunku do strony postępowania oraz podmiotów nieuczestniczących w danym postępowaniu o awans naukowy do czasu zakończenia tego postępowania.</a:t>
            </a:r>
          </a:p>
          <a:p>
            <a:endParaRPr lang="pl-PL" dirty="0"/>
          </a:p>
          <a:p>
            <a:r>
              <a:rPr lang="pl-PL" dirty="0" smtClean="0"/>
              <a:t>Ponadto, recenzent nie powinien pozostawać ze stroną postępowania w takim stosunku prawnym, aby wynik sprawy mógł mieć wpływ na jego prawa lub obowiązki. Recenzent nie powinien także oceniać swego małżonka oraz krewnych i powinowatych do drugiego stopnia, osoby związanej z nim z tytułu przysposobienia, opieki lub kurateli, a także jeżeli wypowiadał się już w danej sprawie w ramach innego postępowania.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4257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00627" y="92250"/>
            <a:ext cx="9658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Recenzja w znaczeniu formalnym</a:t>
            </a:r>
            <a:endParaRPr lang="pl-P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30823" y="1477108"/>
            <a:ext cx="114124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R</a:t>
            </a:r>
            <a:r>
              <a:rPr lang="pl-PL" dirty="0" smtClean="0"/>
              <a:t>ecenzja </a:t>
            </a:r>
            <a:r>
              <a:rPr lang="pl-PL" dirty="0"/>
              <a:t>stanowi tekst </a:t>
            </a:r>
            <a:r>
              <a:rPr lang="pl-PL" dirty="0" smtClean="0"/>
              <a:t>sprawozdawczo-krytyczny, </a:t>
            </a:r>
            <a:r>
              <a:rPr lang="pl-PL" dirty="0"/>
              <a:t>albowiem omawia i ocenia utwór lub wydarzenie. Jest to gatunek subiektywny, ponieważ ocena utworu zależy m.in. od wiedzy recenzenta. Recenzja składa się z trzech części: informacji, analizy i oceny. Zawiera więc elementy subiektywne: oceny, sądy, porównania. Kompozycja recenzji jest dostosowana                    do wymogów tematycznych dzieła, określonego odbiorcy, specyfiki medium, </a:t>
            </a:r>
            <a:r>
              <a:rPr lang="pl-PL" dirty="0" smtClean="0"/>
              <a:t>w </a:t>
            </a:r>
            <a:r>
              <a:rPr lang="pl-PL" dirty="0"/>
              <a:t>którym recenzja jest publikowana. </a:t>
            </a:r>
            <a:endParaRPr lang="pl-PL" dirty="0" smtClean="0"/>
          </a:p>
          <a:p>
            <a:endParaRPr lang="pl-PL" dirty="0"/>
          </a:p>
          <a:p>
            <a:r>
              <a:rPr lang="pl-PL" dirty="0"/>
              <a:t>Osoba </a:t>
            </a:r>
            <a:r>
              <a:rPr lang="pl-PL" dirty="0" smtClean="0"/>
              <a:t>recenzenta, jego </a:t>
            </a:r>
            <a:r>
              <a:rPr lang="pl-PL" dirty="0"/>
              <a:t>wiedza, doświadczenie są punktem odniesienia dla obrazu opisywanej rzeczywistości. Autor recenzji jest zawsze indywidualny i wyraża własne opinie</a:t>
            </a:r>
            <a:r>
              <a:rPr lang="pl-PL" dirty="0" smtClean="0"/>
              <a:t>. </a:t>
            </a:r>
            <a:r>
              <a:rPr lang="pl-PL" dirty="0"/>
              <a:t>W konsekwencji należy przyjąć, że sporządzenie opinii przez recenzenta w sprawach </a:t>
            </a:r>
            <a:r>
              <a:rPr lang="pl-PL" dirty="0" smtClean="0"/>
              <a:t> awansów naukowych </a:t>
            </a:r>
            <a:r>
              <a:rPr lang="pl-PL" dirty="0"/>
              <a:t>jest rezultatem, określonym i oznaczonym utworem, powstałym w wyniku zlecenia organu. Sporządzenie opinii przez recenzenta na zlecenie </a:t>
            </a:r>
            <a:r>
              <a:rPr lang="pl-PL" dirty="0" smtClean="0"/>
              <a:t>danego organu </a:t>
            </a:r>
            <a:r>
              <a:rPr lang="pl-PL" dirty="0"/>
              <a:t>polega na wykonaniu konkretnej i jednorazowej pracy, niemającej charakteru pracy </a:t>
            </a:r>
            <a:r>
              <a:rPr lang="pl-PL" dirty="0" smtClean="0"/>
              <a:t>ciągłej, </a:t>
            </a:r>
            <a:r>
              <a:rPr lang="pl-PL" dirty="0"/>
              <a:t>ani niebędącej usługą edukacyjną, gdyż stanowi ona dzieło samoistne, niezależne i oryginalne z uwagi na podjęty temat, osobę autora i zaprezentowaną ocenę, będącą efektem doświadczenia, wiedzy i umiejętności indywidualnych. Nie powinno zatem ulegać wątpliwości, że sporządzanie omawianych opinii stanowi dzieło, w rozumieniu art. 627 ustawy z dnia 23 kwietnia 1964 r</a:t>
            </a:r>
            <a:r>
              <a:rPr lang="pl-PL" dirty="0" smtClean="0"/>
              <a:t>. Kodeks cywilny.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1106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628188" y="92250"/>
            <a:ext cx="76038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Elementy umowy o dzieło</a:t>
            </a:r>
            <a:endParaRPr lang="pl-P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30823" y="1477108"/>
            <a:ext cx="114124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Przepisy ustawy z dnia 23 kwietnia 1964 r. Kodeks cywilny nie przewidują wymogu zachowania szczególnej formy dla umowy o dzieło.</a:t>
            </a:r>
          </a:p>
          <a:p>
            <a:endParaRPr lang="pl-PL" dirty="0"/>
          </a:p>
          <a:p>
            <a:r>
              <a:rPr lang="pl-PL" dirty="0" smtClean="0"/>
              <a:t>Przedmiotowe umowy powinny jednak w sposób precyzyjny określać co najmniej takie elementy, jak: </a:t>
            </a:r>
          </a:p>
          <a:p>
            <a:pPr marL="342900" indent="-342900">
              <a:buAutoNum type="arabicParenR"/>
            </a:pPr>
            <a:r>
              <a:rPr lang="pl-PL" dirty="0" smtClean="0"/>
              <a:t>oznaczenie stron umowy; </a:t>
            </a:r>
          </a:p>
          <a:p>
            <a:pPr marL="342900" indent="-342900">
              <a:buAutoNum type="arabicParenR"/>
            </a:pPr>
            <a:r>
              <a:rPr lang="pl-PL" dirty="0" smtClean="0"/>
              <a:t>przedmiot umowy; </a:t>
            </a:r>
          </a:p>
          <a:p>
            <a:pPr marL="342900" indent="-342900">
              <a:buAutoNum type="arabicParenR"/>
            </a:pPr>
            <a:r>
              <a:rPr lang="pl-PL" dirty="0" smtClean="0"/>
              <a:t>wytyczne odnośnie do sposobu wykonania przedmiotu umowy; </a:t>
            </a:r>
          </a:p>
          <a:p>
            <a:pPr marL="342900" indent="-342900">
              <a:buAutoNum type="arabicParenR"/>
            </a:pPr>
            <a:r>
              <a:rPr lang="pl-PL" dirty="0" smtClean="0"/>
              <a:t>termin wykonania umowy; </a:t>
            </a:r>
          </a:p>
          <a:p>
            <a:pPr marL="342900" indent="-342900">
              <a:buAutoNum type="arabicParenR"/>
            </a:pPr>
            <a:r>
              <a:rPr lang="pl-PL" dirty="0" smtClean="0"/>
              <a:t>ewentualne kary za nienależyte albo nieterminowe wykonanie umowy; </a:t>
            </a:r>
          </a:p>
          <a:p>
            <a:pPr marL="342900" indent="-342900">
              <a:buAutoNum type="arabicParenR"/>
            </a:pPr>
            <a:r>
              <a:rPr lang="pl-PL" dirty="0" smtClean="0"/>
              <a:t>klauzule dotyczące możliwości pełnienia funkcji recenzenta w danej sprawie; </a:t>
            </a:r>
          </a:p>
          <a:p>
            <a:pPr marL="342900" indent="-342900">
              <a:buAutoNum type="arabicParenR"/>
            </a:pPr>
            <a:r>
              <a:rPr lang="pl-PL" dirty="0" smtClean="0"/>
              <a:t>postanowienia dotyczące autorskich praw majątkowych do opinii; </a:t>
            </a:r>
          </a:p>
          <a:p>
            <a:pPr marL="342900" indent="-342900">
              <a:buAutoNum type="arabicParenR"/>
            </a:pPr>
            <a:r>
              <a:rPr lang="pl-PL" dirty="0" smtClean="0"/>
              <a:t>postanowienia dotyczące wynagrodzenia, w tym terminu i sposobu jego wypłacenia; </a:t>
            </a:r>
          </a:p>
          <a:p>
            <a:pPr marL="342900" indent="-342900">
              <a:buAutoNum type="arabicParenR"/>
            </a:pPr>
            <a:r>
              <a:rPr lang="pl-PL" dirty="0" smtClean="0"/>
              <a:t>klauzule dotyczące przetwarzania danych osobowych. 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5108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331620" y="92250"/>
            <a:ext cx="10197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Dodatkowe postanowienia umowy</a:t>
            </a:r>
            <a:endParaRPr lang="pl-P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30823" y="1477108"/>
            <a:ext cx="114124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Umowa na sporządzenia recenzji w postępowaniu awansowym może przewidywać także inne dodatkowe postanowienia, dotyczące np.:</a:t>
            </a:r>
          </a:p>
          <a:p>
            <a:endParaRPr lang="pl-PL" dirty="0"/>
          </a:p>
          <a:p>
            <a:pPr fontAlgn="base"/>
            <a:r>
              <a:rPr lang="pl-PL" dirty="0" smtClean="0"/>
              <a:t>1) materiałów </a:t>
            </a:r>
            <a:r>
              <a:rPr lang="pl-PL" dirty="0"/>
              <a:t>i narzędzi potrzebnych do wykonania </a:t>
            </a:r>
            <a:r>
              <a:rPr lang="pl-PL" dirty="0" smtClean="0"/>
              <a:t>dzieła;</a:t>
            </a:r>
            <a:endParaRPr lang="pl-PL" dirty="0"/>
          </a:p>
          <a:p>
            <a:pPr fontAlgn="base"/>
            <a:r>
              <a:rPr lang="pl-PL" dirty="0" smtClean="0"/>
              <a:t>2) zakazu powierzenia </a:t>
            </a:r>
            <a:r>
              <a:rPr lang="pl-PL" dirty="0"/>
              <a:t>realizacji dzieła osobom </a:t>
            </a:r>
            <a:r>
              <a:rPr lang="pl-PL" dirty="0" smtClean="0"/>
              <a:t>trzecim;</a:t>
            </a:r>
            <a:endParaRPr lang="pl-PL" dirty="0"/>
          </a:p>
          <a:p>
            <a:pPr fontAlgn="base"/>
            <a:r>
              <a:rPr lang="pl-PL" dirty="0" smtClean="0"/>
              <a:t>3) odszkodowań;</a:t>
            </a:r>
            <a:endParaRPr lang="pl-PL" dirty="0"/>
          </a:p>
          <a:p>
            <a:pPr fontAlgn="base"/>
            <a:r>
              <a:rPr lang="pl-PL" dirty="0" smtClean="0"/>
              <a:t>4) sposobu </a:t>
            </a:r>
            <a:r>
              <a:rPr lang="pl-PL" dirty="0"/>
              <a:t>przekazania gotowego </a:t>
            </a:r>
            <a:r>
              <a:rPr lang="pl-PL" dirty="0" smtClean="0"/>
              <a:t>dzieła;</a:t>
            </a:r>
            <a:endParaRPr lang="pl-PL" dirty="0"/>
          </a:p>
          <a:p>
            <a:pPr fontAlgn="base"/>
            <a:r>
              <a:rPr lang="pl-PL" dirty="0" smtClean="0"/>
              <a:t>5) możliwości </a:t>
            </a:r>
            <a:r>
              <a:rPr lang="pl-PL" dirty="0"/>
              <a:t>odstąpienia od umowy.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8006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55600" y="92250"/>
            <a:ext cx="111490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Przykładowe postanowienia umowne:</a:t>
            </a:r>
            <a:endParaRPr lang="pl-P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792480" y="1201783"/>
            <a:ext cx="11140004" cy="708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Poniżej zaprezentowane zostały przykładowe postanowienia umowne, stosowne w praktyce działalności Rady Doskonałości Naukowej:</a:t>
            </a:r>
          </a:p>
          <a:p>
            <a:endParaRPr lang="pl-PL" dirty="0"/>
          </a:p>
          <a:p>
            <a:r>
              <a:rPr lang="pl-PL" dirty="0" smtClean="0"/>
              <a:t> </a:t>
            </a:r>
            <a:r>
              <a:rPr lang="pl-PL" dirty="0"/>
              <a:t> </a:t>
            </a:r>
          </a:p>
          <a:p>
            <a:r>
              <a:rPr lang="pl-PL" dirty="0" smtClean="0"/>
              <a:t>						§ </a:t>
            </a:r>
            <a:r>
              <a:rPr lang="pl-PL" dirty="0"/>
              <a:t>2</a:t>
            </a:r>
          </a:p>
          <a:p>
            <a:pPr marL="342900" lvl="0" indent="-342900">
              <a:buAutoNum type="arabicPeriod"/>
            </a:pPr>
            <a:r>
              <a:rPr lang="pl-PL" dirty="0" smtClean="0"/>
              <a:t>Recenzent </a:t>
            </a:r>
            <a:r>
              <a:rPr lang="pl-PL" dirty="0"/>
              <a:t>zobowiązuje się osobiście, bez powierzenia innej osobie, wykonać Opinię </a:t>
            </a:r>
            <a:r>
              <a:rPr lang="pl-PL" dirty="0" smtClean="0"/>
              <a:t>i </a:t>
            </a:r>
            <a:r>
              <a:rPr lang="pl-PL" dirty="0"/>
              <a:t>dostarczyć ją </a:t>
            </a:r>
            <a:endParaRPr lang="pl-PL" dirty="0" smtClean="0"/>
          </a:p>
          <a:p>
            <a:pPr lvl="0"/>
            <a:r>
              <a:rPr lang="pl-PL" dirty="0"/>
              <a:t> </a:t>
            </a:r>
            <a:r>
              <a:rPr lang="pl-PL" dirty="0" smtClean="0"/>
              <a:t>     Zamawiającemu </a:t>
            </a:r>
            <a:r>
              <a:rPr lang="pl-PL" dirty="0"/>
              <a:t>w formie papierowej </a:t>
            </a:r>
            <a:r>
              <a:rPr lang="pl-PL" b="1" dirty="0"/>
              <a:t>w terminie 3 miesięcy od dnia otrzymania zlecenia jej wykonania</a:t>
            </a:r>
            <a:r>
              <a:rPr lang="pl-PL" dirty="0"/>
              <a:t>. </a:t>
            </a:r>
          </a:p>
          <a:p>
            <a:pPr marL="342900" lvl="0" indent="-342900">
              <a:buAutoNum type="arabicPeriod" startAt="2"/>
            </a:pPr>
            <a:r>
              <a:rPr lang="pl-PL" dirty="0" smtClean="0"/>
              <a:t>Recenzent </a:t>
            </a:r>
            <a:r>
              <a:rPr lang="pl-PL" dirty="0"/>
              <a:t>oświadcza, że jest kompetentny do sporządzenia Opinii i nie istnieją żadne przeszkody </a:t>
            </a:r>
            <a:r>
              <a:rPr lang="pl-PL" dirty="0" smtClean="0"/>
              <a:t>natury</a:t>
            </a:r>
          </a:p>
          <a:p>
            <a:pPr lvl="0"/>
            <a:r>
              <a:rPr lang="pl-PL" dirty="0" smtClean="0"/>
              <a:t>      </a:t>
            </a:r>
            <a:r>
              <a:rPr lang="pl-PL" dirty="0"/>
              <a:t>technicznej i prawnej uniemożliwiające jej wykonanie.  </a:t>
            </a:r>
            <a:r>
              <a:rPr lang="pl-PL" dirty="0" smtClean="0"/>
              <a:t>W </a:t>
            </a:r>
            <a:r>
              <a:rPr lang="pl-PL" dirty="0"/>
              <a:t>szczególności Recenzent oświadcza, że nie istnieją </a:t>
            </a:r>
            <a:endParaRPr lang="pl-PL" dirty="0" smtClean="0"/>
          </a:p>
          <a:p>
            <a:pPr lvl="0"/>
            <a:r>
              <a:rPr lang="pl-PL" dirty="0" smtClean="0"/>
              <a:t>      jakiekolwiek </a:t>
            </a:r>
            <a:r>
              <a:rPr lang="pl-PL" dirty="0"/>
              <a:t>okoliczności mogące wywołać wątpliwości co do jego bezstronności,</a:t>
            </a:r>
            <a:r>
              <a:rPr lang="pl-PL" i="1" dirty="0"/>
              <a:t> </a:t>
            </a:r>
            <a:r>
              <a:rPr lang="pl-PL" dirty="0"/>
              <a:t>w tym nie zachodzą </a:t>
            </a:r>
            <a:r>
              <a:rPr lang="pl-PL" dirty="0" smtClean="0"/>
              <a:t>okoliczności</a:t>
            </a:r>
          </a:p>
          <a:p>
            <a:pPr lvl="0"/>
            <a:r>
              <a:rPr lang="pl-PL" dirty="0"/>
              <a:t> </a:t>
            </a:r>
            <a:r>
              <a:rPr lang="pl-PL" dirty="0" smtClean="0"/>
              <a:t>     </a:t>
            </a:r>
            <a:r>
              <a:rPr lang="pl-PL" dirty="0"/>
              <a:t>określone w art. 24 ustawy z dnia 14 czerwca 1960 r. Kodeks postępowania administracyjnego (Dz. U. z 2023 r. poz</a:t>
            </a:r>
            <a:r>
              <a:rPr lang="pl-PL" dirty="0" smtClean="0"/>
              <a:t>.</a:t>
            </a:r>
          </a:p>
          <a:p>
            <a:pPr lvl="0"/>
            <a:r>
              <a:rPr lang="pl-PL" dirty="0"/>
              <a:t> </a:t>
            </a:r>
            <a:r>
              <a:rPr lang="pl-PL" dirty="0" smtClean="0"/>
              <a:t>    742 </a:t>
            </a:r>
            <a:r>
              <a:rPr lang="pl-PL" dirty="0"/>
              <a:t>z </a:t>
            </a:r>
            <a:r>
              <a:rPr lang="pl-PL" dirty="0" err="1"/>
              <a:t>późn</a:t>
            </a:r>
            <a:r>
              <a:rPr lang="pl-PL" dirty="0"/>
              <a:t>. zm.), które skutkowałyby niemożnością  sporządzenia Opinii. </a:t>
            </a:r>
          </a:p>
          <a:p>
            <a:pPr lvl="0"/>
            <a:r>
              <a:rPr lang="pl-PL" dirty="0" smtClean="0"/>
              <a:t>3.  Recenzent </a:t>
            </a:r>
            <a:r>
              <a:rPr lang="pl-PL" dirty="0"/>
              <a:t>zobowiązuje się do wykonania Opinii w sposób rzetelny i wyczerpujący. </a:t>
            </a:r>
          </a:p>
          <a:p>
            <a:pPr marL="342900" lvl="0" indent="-342900">
              <a:buAutoNum type="arabicPeriod" startAt="4"/>
            </a:pPr>
            <a:r>
              <a:rPr lang="pl-PL" dirty="0" smtClean="0"/>
              <a:t>Opinia </a:t>
            </a:r>
            <a:r>
              <a:rPr lang="pl-PL" dirty="0"/>
              <a:t>powinna zawierać jednoznaczne stwierdzenie o spełnieniu albo braku spełnienia przez osobę ubiegającą </a:t>
            </a:r>
            <a:r>
              <a:rPr lang="pl-PL" dirty="0" smtClean="0"/>
              <a:t>się</a:t>
            </a:r>
          </a:p>
          <a:p>
            <a:pPr lvl="0"/>
            <a:r>
              <a:rPr lang="pl-PL" dirty="0"/>
              <a:t> </a:t>
            </a:r>
            <a:r>
              <a:rPr lang="pl-PL" dirty="0" smtClean="0"/>
              <a:t>      </a:t>
            </a:r>
            <a:r>
              <a:rPr lang="pl-PL" dirty="0"/>
              <a:t>o nadanie tytułu profesora przesłanek warunkujących jego nadanie. Stwierdzenie to winno znajdować </a:t>
            </a:r>
            <a:endParaRPr lang="pl-PL" dirty="0" smtClean="0"/>
          </a:p>
          <a:p>
            <a:pPr lvl="0"/>
            <a:r>
              <a:rPr lang="pl-PL" dirty="0"/>
              <a:t> </a:t>
            </a:r>
            <a:r>
              <a:rPr lang="pl-PL" dirty="0" smtClean="0"/>
              <a:t>      odzwierciedlenie </a:t>
            </a:r>
            <a:r>
              <a:rPr lang="pl-PL" dirty="0"/>
              <a:t>w uzasadnieniu wyrażonym w treści opinii. </a:t>
            </a:r>
          </a:p>
          <a:p>
            <a:pPr lvl="0"/>
            <a:r>
              <a:rPr lang="pl-PL" dirty="0" smtClean="0"/>
              <a:t>5.    Opinię </a:t>
            </a:r>
            <a:r>
              <a:rPr lang="pl-PL" dirty="0"/>
              <a:t>zaleca się sporządzić zgodnie ze wzorem stanowiącym załącznik nr 1 do umowy.</a:t>
            </a:r>
          </a:p>
          <a:p>
            <a:pPr marL="342900" indent="-342900">
              <a:buAutoNum type="arabicPeriod" startAt="6"/>
            </a:pPr>
            <a:r>
              <a:rPr lang="pl-PL" b="1" dirty="0" smtClean="0">
                <a:solidFill>
                  <a:srgbClr val="C00000"/>
                </a:solidFill>
              </a:rPr>
              <a:t>W </a:t>
            </a:r>
            <a:r>
              <a:rPr lang="pl-PL" b="1" dirty="0">
                <a:solidFill>
                  <a:srgbClr val="C00000"/>
                </a:solidFill>
              </a:rPr>
              <a:t>sytuacji złożenia Opinii wykonanej w sposób nieprawidłowy lub niepełny Zamawiający może wskazać </a:t>
            </a:r>
            <a:endParaRPr lang="pl-PL" b="1" dirty="0" smtClean="0">
              <a:solidFill>
                <a:srgbClr val="C00000"/>
              </a:solidFill>
            </a:endParaRPr>
          </a:p>
          <a:p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 smtClean="0">
                <a:solidFill>
                  <a:srgbClr val="C00000"/>
                </a:solidFill>
              </a:rPr>
              <a:t>     zastrzeżenia</a:t>
            </a:r>
            <a:r>
              <a:rPr lang="pl-PL" b="1" dirty="0">
                <a:solidFill>
                  <a:srgbClr val="C00000"/>
                </a:solidFill>
              </a:rPr>
              <a:t>, zażądać od Recenzenta poprawienia lub uzupełnienia Opinii oraz wyznaczyć termin na </a:t>
            </a:r>
            <a:r>
              <a:rPr lang="pl-PL" b="1" dirty="0" smtClean="0">
                <a:solidFill>
                  <a:srgbClr val="C00000"/>
                </a:solidFill>
              </a:rPr>
              <a:t>ich</a:t>
            </a:r>
          </a:p>
          <a:p>
            <a:r>
              <a:rPr lang="pl-PL" b="1" dirty="0">
                <a:solidFill>
                  <a:srgbClr val="C00000"/>
                </a:solidFill>
              </a:rPr>
              <a:t> </a:t>
            </a:r>
            <a:r>
              <a:rPr lang="pl-PL" b="1" dirty="0" smtClean="0">
                <a:solidFill>
                  <a:srgbClr val="C00000"/>
                </a:solidFill>
              </a:rPr>
              <a:t>     dokonanie</a:t>
            </a:r>
            <a:r>
              <a:rPr lang="pl-PL" b="1" dirty="0">
                <a:solidFill>
                  <a:srgbClr val="C00000"/>
                </a:solidFill>
              </a:rPr>
              <a:t>, wstrzymując przy tym wypłatę wynagrodzenia do czasu poprawienia lub uzupełnienia Opinii, pod </a:t>
            </a:r>
            <a:endParaRPr lang="pl-PL" dirty="0" smtClean="0">
              <a:solidFill>
                <a:srgbClr val="C00000"/>
              </a:solidFill>
            </a:endParaRPr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223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55600" y="92250"/>
            <a:ext cx="111490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Przykładowe postanowienia umowne:</a:t>
            </a:r>
            <a:endParaRPr lang="pl-P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792480" y="1201783"/>
            <a:ext cx="11140004" cy="11195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Poniżej zaprezentowane zostały przykładowe postanowienia umowne, stosowne w praktyce działalności Rady Doskonałości Naukowej:</a:t>
            </a:r>
          </a:p>
          <a:p>
            <a:endParaRPr lang="pl-PL" dirty="0"/>
          </a:p>
          <a:p>
            <a:r>
              <a:rPr lang="pl-PL" dirty="0" smtClean="0"/>
              <a:t> </a:t>
            </a:r>
            <a:r>
              <a:rPr lang="pl-PL" dirty="0"/>
              <a:t> </a:t>
            </a:r>
          </a:p>
          <a:p>
            <a:pPr lvl="0" algn="just">
              <a:spcAft>
                <a:spcPts val="0"/>
              </a:spcAft>
              <a:tabLst>
                <a:tab pos="228600" algn="l"/>
              </a:tabLst>
            </a:pPr>
            <a:r>
              <a:rPr lang="pl-PL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pl-PL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rygorem </a:t>
            </a:r>
            <a:r>
              <a:rPr lang="pl-P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w przypadku ich niewykonania – uznania niniejszej umowy za niewykonaną. Podstawą </a:t>
            </a:r>
            <a:r>
              <a:rPr lang="pl-PL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uznania</a:t>
            </a:r>
          </a:p>
          <a:p>
            <a:pPr lvl="0" algn="just">
              <a:spcAft>
                <a:spcPts val="0"/>
              </a:spcAft>
              <a:tabLst>
                <a:tab pos="228600" algn="l"/>
              </a:tabLst>
            </a:pPr>
            <a:r>
              <a:rPr lang="pl-PL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pl-P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niniejszej umowy za niewykonaną może być także rażące naruszenie terminu sporządzenia Opinii.</a:t>
            </a:r>
            <a:endParaRPr lang="pl-PL" sz="1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Bef>
                <a:spcPts val="300"/>
              </a:spcBef>
              <a:spcAft>
                <a:spcPts val="0"/>
              </a:spcAf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	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§ 3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tabLst>
                <a:tab pos="270510" algn="l"/>
              </a:tabLst>
            </a:pP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  Za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wykonanie opinii zgodnie z ustaleniami zawartymi w § 2, wraz z przeniesieniem praw autorskich zgodnie z </a:t>
            </a: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ust. 2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Recenzent otrzyma wynagrodzenie w wysokości </a:t>
            </a:r>
            <a:r>
              <a:rPr lang="pl-PL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….. 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pl-PL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łotych brutto.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tabLst>
                <a:tab pos="270510" algn="l"/>
              </a:tabLst>
            </a:pPr>
            <a:r>
              <a:rPr lang="pl-PL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 </a:t>
            </a:r>
            <a:r>
              <a:rPr lang="pl-PL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Recenzent </a:t>
            </a:r>
            <a:r>
              <a:rPr lang="pl-PL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przenosi na Zamawiającego autorskie prawa majątkowe, wynikające ze sporządzonej opinii, z chwilą jej sporządzenia, nieodpłatnie, w szczególności prawo do rozporządzania i korzystania z opinii.</a:t>
            </a:r>
            <a:endParaRPr lang="pl-PL" sz="1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tabLst>
                <a:tab pos="270510" algn="l"/>
              </a:tabLst>
            </a:pP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 Przysługujące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Recenzentowi zgodnie z ustawą z dnia 4 lutego 1994 r. o prawie autorskim i prawach pokrewnych </a:t>
            </a:r>
            <a:r>
              <a:rPr lang="pl-PL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Dz. U. z 2021 r. poz. 1062) autorskie prawa majątkowe do opinii, w zakresie rozporządzania i korzystania z recenzji na terenie każdego kraju, stworzonej w wyniku wykonania niniejszej umowy jako utworu, Recenzent przenosi na Zamawiającego na wszelkich znanych w chwili zawarcia umowy polach eksploatacji, w szczególności w zakresie: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R"/>
              <a:tabLst>
                <a:tab pos="270510" algn="l"/>
              </a:tabLst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wprowadzania do pamięci komputera, przechowywania, wyświetlanie, uruchamiania i używania wszelkich elementów opinii przez nieograniczoną liczbę osób;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R"/>
              <a:tabLst>
                <a:tab pos="270510" algn="l"/>
              </a:tabLst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wszelkiego utrwalania i zwielokrotniania (w tym wprowadzania do pamięci komputera lub innego urządzenia), wytwarzania egzemplarzy jakąkolwiek techniką, w tym drukarską, reprograficzną, zapisu magnetycznego, mechanicznego, optycznego, elektronicznego, lub innego, techniką analogową lub cyfrową, w dowolnym systemie lub formacie, na wszelkich nośnikach, w tym nośnikach audio lub video, nośnikach papierowych lub podobnych, światłoczułych, magnetycznych, optycznych, dyskach, pamięciach, nośnikach komputerowych i innych nośnikach zapisów i pamięci oryginałem lub egzemplarzami;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R"/>
              <a:tabLst>
                <a:tab pos="270510" algn="l"/>
              </a:tabLst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obrotu oryginałem albo egzemplarzami, na których opinię utrwalono - wprowadzanie do obrotu, użyczenie lub najem oryginału albo egzemplarzy;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arenR"/>
              <a:tabLst>
                <a:tab pos="270510" algn="l"/>
              </a:tabLst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rozpowszechniania opinii w sposób inny niż określony w pkt. 2 - publiczne wykonanie, wystawienie, wyświetlenie, odtworzenie oraz nadawanie i reemitowanie, a także publiczne udostępnianie opinii w taki sposób, aby każdy mógł mieć do niego dostęp w miejscu i w czasie przez siebie wybranym, w szczególności za pośrednictwem sieci </a:t>
            </a:r>
            <a:r>
              <a:rPr lang="pl-PL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internet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tabLst>
                <a:tab pos="270510" algn="l"/>
              </a:tabLst>
            </a:pP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Recenzentowi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nie przysługuje odrębne wynagrodzenie za korzystanie z opinii na każdym odrębnym polu eksploatacji.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01971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870</Words>
  <Application>Microsoft Office PowerPoint</Application>
  <PresentationFormat>Panoramiczny</PresentationFormat>
  <Paragraphs>111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Artur Woźniak</dc:creator>
  <cp:lastModifiedBy>Jerzy Deneka</cp:lastModifiedBy>
  <cp:revision>17</cp:revision>
  <dcterms:created xsi:type="dcterms:W3CDTF">2024-02-28T09:08:02Z</dcterms:created>
  <dcterms:modified xsi:type="dcterms:W3CDTF">2025-03-04T08:47:42Z</dcterms:modified>
</cp:coreProperties>
</file>