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2"/>
  </p:notesMasterIdLst>
  <p:sldIdLst>
    <p:sldId id="410" r:id="rId3"/>
    <p:sldId id="473" r:id="rId4"/>
    <p:sldId id="474" r:id="rId5"/>
    <p:sldId id="475" r:id="rId6"/>
    <p:sldId id="428" r:id="rId7"/>
    <p:sldId id="451" r:id="rId8"/>
    <p:sldId id="440" r:id="rId9"/>
    <p:sldId id="429" r:id="rId10"/>
    <p:sldId id="430" r:id="rId11"/>
    <p:sldId id="431" r:id="rId12"/>
    <p:sldId id="413" r:id="rId13"/>
    <p:sldId id="414" r:id="rId14"/>
    <p:sldId id="415" r:id="rId15"/>
    <p:sldId id="416" r:id="rId16"/>
    <p:sldId id="417" r:id="rId17"/>
    <p:sldId id="418" r:id="rId18"/>
    <p:sldId id="419" r:id="rId19"/>
    <p:sldId id="420" r:id="rId20"/>
    <p:sldId id="421" r:id="rId21"/>
    <p:sldId id="422" r:id="rId22"/>
    <p:sldId id="452" r:id="rId23"/>
    <p:sldId id="453" r:id="rId24"/>
    <p:sldId id="463" r:id="rId25"/>
    <p:sldId id="464" r:id="rId26"/>
    <p:sldId id="466" r:id="rId27"/>
    <p:sldId id="467" r:id="rId28"/>
    <p:sldId id="465" r:id="rId29"/>
    <p:sldId id="468" r:id="rId30"/>
    <p:sldId id="469" r:id="rId31"/>
    <p:sldId id="470" r:id="rId32"/>
    <p:sldId id="471" r:id="rId33"/>
    <p:sldId id="472" r:id="rId34"/>
    <p:sldId id="454" r:id="rId35"/>
    <p:sldId id="455" r:id="rId36"/>
    <p:sldId id="456" r:id="rId37"/>
    <p:sldId id="457" r:id="rId38"/>
    <p:sldId id="459" r:id="rId39"/>
    <p:sldId id="462" r:id="rId40"/>
    <p:sldId id="450" r:id="rId41"/>
  </p:sldIdLst>
  <p:sldSz cx="12192000" cy="6858000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7733433F-0932-4441-A86D-BBF3C8913537}">
          <p14:sldIdLst>
            <p14:sldId id="410"/>
            <p14:sldId id="473"/>
            <p14:sldId id="474"/>
            <p14:sldId id="475"/>
            <p14:sldId id="428"/>
            <p14:sldId id="451"/>
            <p14:sldId id="440"/>
            <p14:sldId id="429"/>
            <p14:sldId id="430"/>
            <p14:sldId id="431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  <p14:sldId id="422"/>
            <p14:sldId id="452"/>
            <p14:sldId id="453"/>
            <p14:sldId id="463"/>
            <p14:sldId id="464"/>
            <p14:sldId id="466"/>
            <p14:sldId id="467"/>
            <p14:sldId id="465"/>
            <p14:sldId id="468"/>
            <p14:sldId id="469"/>
            <p14:sldId id="470"/>
            <p14:sldId id="471"/>
            <p14:sldId id="472"/>
            <p14:sldId id="454"/>
            <p14:sldId id="455"/>
            <p14:sldId id="456"/>
            <p14:sldId id="457"/>
            <p14:sldId id="459"/>
            <p14:sldId id="462"/>
            <p14:sldId id="4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6600FF"/>
    <a:srgbClr val="A50021"/>
    <a:srgbClr val="B37333"/>
    <a:srgbClr val="CC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445" y="45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218D7-2894-4BDE-88D2-A8AC64FFE1D6}" type="datetimeFigureOut">
              <a:rPr lang="pl-PL" smtClean="0"/>
              <a:t>24.03.2025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652D8-475F-4DE6-BB76-45472A11B2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498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652D8-475F-4DE6-BB76-45472A11B27D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1421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652D8-475F-4DE6-BB76-45472A11B27D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3946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C9183F-AF39-3413-D649-06FFE41262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25D0BD-F6B2-E433-5F13-062443567A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84F071-2FAB-EA7A-BF8E-350506994C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79E24-6CD9-4D2F-97C7-DE589685206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82167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4673F7-29B0-8E2A-FC9D-A2F90E454E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E1F6F8-234F-AF76-B0F9-EDD455D65E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CF7B69-A04C-5297-B59E-BCF1C34862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06329-E34A-41C4-905E-C150F47CF91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0707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2D0A79-EC1A-9EDF-1F57-7FFF02285C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4ADE75-1D1D-4057-3FE7-ECC703DD0E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38B6EE-4A97-C607-7EF5-FA6FED7475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52969-2E98-44AB-9D75-CBD44E18AA3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7345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437BCF-2162-20A1-7AD2-A37AC6F95E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E28A96-E3FD-22C7-413E-7C51588008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799069-4B7D-675A-8217-817E9583A7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C1512-7ED0-4479-8015-BA75AA37721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92630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ACEAA3D-D500-58BD-13B3-AB36FA4255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9FCA1B5-4A7C-A110-1A47-6AF382A349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098465A-9F3B-56AE-A0B6-C6AD416E8C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F177F-3085-4025-8F7A-1AA050426C1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52863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437BCF-2162-20A1-7AD2-A37AC6F95E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E28A96-E3FD-22C7-413E-7C51588008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799069-4B7D-675A-8217-817E9583A7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C1512-7ED0-4479-8015-BA75AA37721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9263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7E2E96-8D6F-5F0E-56F2-D20A90D6C4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7A5BEC-AC1F-BC61-4507-AEC512F379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BFD335-EEC0-15A4-3F89-DC1F4B7366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41932-23D7-46EE-ACFA-0B951DF5796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22387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48E0C5-4E5B-7326-55CA-391840D816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AA7608-2076-80E8-3449-5CC9826DDE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700B8E-CDBF-FA6F-401E-CD0E7FAF89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BB967-A1A3-43B9-800C-4B31787E116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45925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F0CE9EE-3833-ECD9-764D-8B3FF5381F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1FF9948-7C7F-EE91-687A-0C7C7EC022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3ACB93F-B5C4-7B11-778A-28AA2A31F7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C7334-4DF1-4253-858B-56F35DEA579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27911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A39210A-7B0C-E2FD-1FE2-E8D3A32740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A714958-DEC3-CF34-9517-DC8120D4E6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7C8DBD8-00CE-EF20-7CC3-20BE37CEC4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60416-88B1-4B1D-A37E-E00073CE189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2418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ACEAA3D-D500-58BD-13B3-AB36FA4255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9FCA1B5-4A7C-A110-1A47-6AF382A349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098465A-9F3B-56AE-A0B6-C6AD416E8C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F177F-3085-4025-8F7A-1AA050426C1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52863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AFB311-EACD-4822-47C0-EC391607F2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E7EB9E-5E8E-5BF3-B46E-D2BDA0E9C8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1BF76D-01FB-1706-A464-03F90F67E6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2270-F02C-4F83-8392-379C4999A95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85097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1911B6-194C-1B05-39BA-A1C3565169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0CC158-02AC-E1D8-AB49-FC55FB2890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D53570-88C5-4924-406A-25581EEB50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957C6-5DAB-409B-8949-F60F0657E7F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52316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01539A2-C02E-CC43-3D9E-31CE409B24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2D9AA9E-86EB-FE9E-77FA-A478E2048C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C606381-EAD3-3E79-AA55-B071FE36615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7D13B38-4BB7-A892-1780-944DC7777F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935E02E-8881-0B43-6D5B-E5D67C9448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6FA83FA-C5D2-4E70-8342-F4BD681219B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01539A2-C02E-CC43-3D9E-31CE409B24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2D9AA9E-86EB-FE9E-77FA-A478E2048C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C606381-EAD3-3E79-AA55-B071FE36615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7D13B38-4BB7-A892-1780-944DC7777F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935E02E-8881-0B43-6D5B-E5D67C9448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6FA83FA-C5D2-4E70-8342-F4BD681219B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dn.gov.pl/" TargetMode="Externa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8D2215D-3EBA-9BCC-072E-BC6F6A8A6001}"/>
              </a:ext>
            </a:extLst>
          </p:cNvPr>
          <p:cNvSpPr txBox="1">
            <a:spLocks noChangeArrowheads="1"/>
          </p:cNvSpPr>
          <p:nvPr/>
        </p:nvSpPr>
        <p:spPr>
          <a:xfrm>
            <a:off x="1487488" y="5159722"/>
            <a:ext cx="8916988" cy="15797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pl-PL" altLang="pl-PL" sz="2400" kern="0" dirty="0">
                <a:solidFill>
                  <a:srgbClr val="6600FF"/>
                </a:solidFill>
              </a:rPr>
              <a:t>prof. dr hab. Grzegorz Węgrzyn</a:t>
            </a:r>
          </a:p>
          <a:p>
            <a:pPr marL="0" indent="0" algn="ctr" eaLnBrk="1" hangingPunct="1">
              <a:buNone/>
            </a:pPr>
            <a:r>
              <a:rPr lang="pl-PL" altLang="pl-PL" sz="2000" kern="0" dirty="0">
                <a:solidFill>
                  <a:srgbClr val="6600FF"/>
                </a:solidFill>
              </a:rPr>
              <a:t>Zastępca Przewodniczącego Rady Doskonałości Naukowej</a:t>
            </a:r>
          </a:p>
          <a:p>
            <a:pPr marL="0" indent="0" algn="ctr" eaLnBrk="1" hangingPunct="1">
              <a:buNone/>
            </a:pPr>
            <a:endParaRPr lang="pl-PL" altLang="pl-PL" sz="2000" kern="0" dirty="0">
              <a:solidFill>
                <a:srgbClr val="6600FF"/>
              </a:solidFill>
            </a:endParaRPr>
          </a:p>
          <a:p>
            <a:pPr marL="0" indent="0" algn="ctr" eaLnBrk="1" hangingPunct="1">
              <a:buNone/>
            </a:pPr>
            <a:r>
              <a:rPr lang="pl-PL" altLang="pl-PL" sz="1800" kern="0" dirty="0">
                <a:solidFill>
                  <a:srgbClr val="0070C0"/>
                </a:solidFill>
              </a:rPr>
              <a:t>      Wrocław, 24 marca 2025 r.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2C79DAF-C03A-C3B3-C347-23184D6ED1F7}"/>
              </a:ext>
            </a:extLst>
          </p:cNvPr>
          <p:cNvSpPr txBox="1">
            <a:spLocks noChangeArrowheads="1"/>
          </p:cNvSpPr>
          <p:nvPr/>
        </p:nvSpPr>
        <p:spPr>
          <a:xfrm>
            <a:off x="1838264" y="70333"/>
            <a:ext cx="8515472" cy="30469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l-PL" sz="48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Kryteria i procedury </a:t>
            </a:r>
          </a:p>
          <a:p>
            <a:r>
              <a:rPr lang="pl-PL" sz="48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w postępowaniach o nadawanie</a:t>
            </a:r>
          </a:p>
          <a:p>
            <a:r>
              <a:rPr lang="pl-PL" sz="48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stopnia doktora habilitowanego </a:t>
            </a:r>
          </a:p>
          <a:p>
            <a:r>
              <a:rPr lang="pl-PL" sz="48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oraz t</a:t>
            </a:r>
            <a:r>
              <a:rPr lang="pl-PL" altLang="pl-PL" sz="48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ytułu profesora</a:t>
            </a:r>
            <a:endParaRPr lang="pl-PL" altLang="pl-PL" sz="4800" b="1" kern="0" dirty="0">
              <a:solidFill>
                <a:schemeClr val="tx1"/>
              </a:solidFill>
            </a:endParaRP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A5311D75-218F-EAF1-C0E5-7DF391C0A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44" y="3503538"/>
            <a:ext cx="1170533" cy="1365622"/>
          </a:xfrm>
          <a:prstGeom prst="rect">
            <a:avLst/>
          </a:prstGeom>
        </p:spPr>
      </p:pic>
      <p:sp>
        <p:nvSpPr>
          <p:cNvPr id="27" name="pole tekstowe 26">
            <a:extLst>
              <a:ext uri="{FF2B5EF4-FFF2-40B4-BE49-F238E27FC236}">
                <a16:creationId xmlns:a16="http://schemas.microsoft.com/office/drawing/2014/main" id="{875A380B-D29C-5494-E88D-D53B2EA44ED4}"/>
              </a:ext>
            </a:extLst>
          </p:cNvPr>
          <p:cNvSpPr txBox="1"/>
          <p:nvPr/>
        </p:nvSpPr>
        <p:spPr>
          <a:xfrm>
            <a:off x="5055922" y="3724013"/>
            <a:ext cx="32848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>
                <a:solidFill>
                  <a:srgbClr val="0070C0"/>
                </a:solidFill>
                <a:latin typeface="+mn-lt"/>
                <a:cs typeface="Aharoni" panose="02010803020104030203" pitchFamily="2" charset="-79"/>
              </a:rPr>
              <a:t>Rada Doskonałości</a:t>
            </a:r>
          </a:p>
          <a:p>
            <a:pPr algn="ctr"/>
            <a:r>
              <a:rPr lang="pl-PL" sz="2800" dirty="0">
                <a:solidFill>
                  <a:srgbClr val="0070C0"/>
                </a:solidFill>
                <a:latin typeface="+mn-lt"/>
                <a:cs typeface="Aharoni" panose="02010803020104030203" pitchFamily="2" charset="-79"/>
              </a:rPr>
              <a:t>Naukowej</a:t>
            </a:r>
          </a:p>
        </p:txBody>
      </p:sp>
    </p:spTree>
    <p:extLst>
      <p:ext uri="{BB962C8B-B14F-4D97-AF65-F5344CB8AC3E}">
        <p14:creationId xmlns:p14="http://schemas.microsoft.com/office/powerpoint/2010/main" val="3308671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6167F8-9598-F125-2C32-D8DF3E63E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77484"/>
            <a:ext cx="8229600" cy="6503032"/>
          </a:xfrm>
        </p:spPr>
        <p:txBody>
          <a:bodyPr/>
          <a:lstStyle/>
          <a:p>
            <a:r>
              <a:rPr lang="pl-PL" sz="3200" b="1" dirty="0">
                <a:solidFill>
                  <a:srgbClr val="FF0000"/>
                </a:solidFill>
              </a:rPr>
              <a:t>UWAGA!</a:t>
            </a:r>
            <a:br>
              <a:rPr lang="pl-PL" sz="3200" b="1" dirty="0">
                <a:solidFill>
                  <a:srgbClr val="FF0000"/>
                </a:solidFill>
              </a:rPr>
            </a:br>
            <a:br>
              <a:rPr lang="pl-PL" sz="3200" dirty="0"/>
            </a:br>
            <a:r>
              <a:rPr lang="pl-PL" sz="3200" dirty="0"/>
              <a:t>Wewnętrzne regulaminy podmiotów habilitujących </a:t>
            </a:r>
            <a:r>
              <a:rPr lang="pl-PL" sz="3200" b="1" u="sng" dirty="0">
                <a:solidFill>
                  <a:srgbClr val="C00000"/>
                </a:solidFill>
              </a:rPr>
              <a:t>NIE</a:t>
            </a:r>
            <a:r>
              <a:rPr lang="pl-PL" sz="3200" dirty="0"/>
              <a:t> powinny zawierać limitów ilościowych, w szczególności określających minimalne wysokości wskaźników </a:t>
            </a:r>
            <a:r>
              <a:rPr lang="pl-PL" sz="3200" dirty="0" err="1"/>
              <a:t>bibliometrycznych</a:t>
            </a:r>
            <a:r>
              <a:rPr lang="pl-PL" sz="3200" dirty="0"/>
              <a:t>, punktowych, itd.</a:t>
            </a:r>
          </a:p>
        </p:txBody>
      </p:sp>
    </p:spTree>
    <p:extLst>
      <p:ext uri="{BB962C8B-B14F-4D97-AF65-F5344CB8AC3E}">
        <p14:creationId xmlns:p14="http://schemas.microsoft.com/office/powerpoint/2010/main" val="3009203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60CDBB-B863-9663-B528-2DA0F963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794"/>
            <a:ext cx="8229600" cy="1143000"/>
          </a:xfrm>
        </p:spPr>
        <p:txBody>
          <a:bodyPr/>
          <a:lstStyle/>
          <a:p>
            <a:r>
              <a:rPr lang="pl-PL" b="1" u="sng" dirty="0">
                <a:solidFill>
                  <a:srgbClr val="C00000"/>
                </a:solidFill>
              </a:rPr>
              <a:t>UWAGI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20FE6E-BD0D-8E50-15A2-411EA50F0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059" y="1146794"/>
            <a:ext cx="8229600" cy="5522566"/>
          </a:xfrm>
        </p:spPr>
        <p:txBody>
          <a:bodyPr/>
          <a:lstStyle/>
          <a:p>
            <a:pPr algn="just"/>
            <a:r>
              <a:rPr lang="pl-PL" dirty="0"/>
              <a:t>Artykuły w czasopismach naukowych albo monografie </a:t>
            </a:r>
            <a:r>
              <a:rPr lang="pl-PL" dirty="0">
                <a:solidFill>
                  <a:srgbClr val="6600FF"/>
                </a:solidFill>
              </a:rPr>
              <a:t>same w sobie </a:t>
            </a:r>
            <a:r>
              <a:rPr lang="pl-PL" b="1" u="sng" dirty="0">
                <a:solidFill>
                  <a:srgbClr val="C00000"/>
                </a:solidFill>
              </a:rPr>
              <a:t>NIE</a:t>
            </a:r>
            <a:r>
              <a:rPr lang="pl-PL" dirty="0"/>
              <a:t> są osiągnięciami naukowymi. Osiągnięciami takimi mogą być uzyskane i opisane w artykułach lub książkach wyniki badań i wyciągnięte na ich podstawie wnioski, które mogą wskazywać na istotny wkład habilitanta w rozwój danej dyscypliny.</a:t>
            </a:r>
          </a:p>
          <a:p>
            <a:pPr algn="just"/>
            <a:r>
              <a:rPr lang="pl-PL" dirty="0"/>
              <a:t>Osiągnięcia te powinny wynikać z działalności naukowej kandydata, a nie głównie współautorów ich publikacji.</a:t>
            </a:r>
          </a:p>
        </p:txBody>
      </p:sp>
    </p:spTree>
    <p:extLst>
      <p:ext uri="{BB962C8B-B14F-4D97-AF65-F5344CB8AC3E}">
        <p14:creationId xmlns:p14="http://schemas.microsoft.com/office/powerpoint/2010/main" val="3453505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60CDBB-B863-9663-B528-2DA0F963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794"/>
            <a:ext cx="8229600" cy="1143000"/>
          </a:xfrm>
        </p:spPr>
        <p:txBody>
          <a:bodyPr/>
          <a:lstStyle/>
          <a:p>
            <a:r>
              <a:rPr lang="pl-PL" b="1" u="sng" dirty="0">
                <a:solidFill>
                  <a:srgbClr val="C00000"/>
                </a:solidFill>
              </a:rPr>
              <a:t>UWAGI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20FE6E-BD0D-8E50-15A2-411EA50F0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059" y="1146794"/>
            <a:ext cx="8229600" cy="5522566"/>
          </a:xfrm>
        </p:spPr>
        <p:txBody>
          <a:bodyPr/>
          <a:lstStyle/>
          <a:p>
            <a:pPr algn="just"/>
            <a:r>
              <a:rPr lang="pl-PL" dirty="0"/>
              <a:t>O wartości naukowej osiągnięcia </a:t>
            </a:r>
            <a:r>
              <a:rPr lang="pl-PL" b="1" u="sng" dirty="0">
                <a:solidFill>
                  <a:srgbClr val="C00000"/>
                </a:solidFill>
              </a:rPr>
              <a:t>NIE</a:t>
            </a:r>
            <a:r>
              <a:rPr lang="pl-PL" dirty="0"/>
              <a:t> decydują wskaźniki </a:t>
            </a:r>
            <a:r>
              <a:rPr lang="pl-PL" dirty="0" err="1"/>
              <a:t>bibliometryczne</a:t>
            </a:r>
            <a:r>
              <a:rPr lang="pl-PL" dirty="0"/>
              <a:t> ani żadne inne parametry „</a:t>
            </a:r>
            <a:r>
              <a:rPr lang="pl-PL" dirty="0" err="1"/>
              <a:t>naukometryczne</a:t>
            </a:r>
            <a:r>
              <a:rPr lang="pl-PL" dirty="0"/>
              <a:t>”.</a:t>
            </a:r>
          </a:p>
          <a:p>
            <a:pPr algn="just"/>
            <a:r>
              <a:rPr lang="pl-PL" dirty="0"/>
              <a:t>O wartości tej decyduje treść publikacji opisujących uzyskane wyniki i wyciągnięte wnioski.</a:t>
            </a:r>
          </a:p>
          <a:p>
            <a:pPr algn="just"/>
            <a:r>
              <a:rPr lang="pl-PL" dirty="0"/>
              <a:t>Przy rozpatrywaniu wniosków o stopień dr. hab. kluczowa jest rola habilitanta w powstaniu dzieł opisujących osiągnięcia.</a:t>
            </a:r>
          </a:p>
        </p:txBody>
      </p:sp>
    </p:spTree>
    <p:extLst>
      <p:ext uri="{BB962C8B-B14F-4D97-AF65-F5344CB8AC3E}">
        <p14:creationId xmlns:p14="http://schemas.microsoft.com/office/powerpoint/2010/main" val="1014561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60CDBB-B863-9663-B528-2DA0F963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794"/>
            <a:ext cx="8229600" cy="1143000"/>
          </a:xfrm>
        </p:spPr>
        <p:txBody>
          <a:bodyPr/>
          <a:lstStyle/>
          <a:p>
            <a:r>
              <a:rPr lang="pl-PL" b="1" u="sng" dirty="0">
                <a:solidFill>
                  <a:srgbClr val="C00000"/>
                </a:solidFill>
              </a:rPr>
              <a:t>UWAGI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20FE6E-BD0D-8E50-15A2-411EA50F0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059" y="1146794"/>
            <a:ext cx="8229600" cy="5522566"/>
          </a:xfrm>
        </p:spPr>
        <p:txBody>
          <a:bodyPr/>
          <a:lstStyle/>
          <a:p>
            <a:pPr algn="just"/>
            <a:r>
              <a:rPr lang="pl-PL" dirty="0"/>
              <a:t>O wartości naukowej osiągnięcia </a:t>
            </a:r>
            <a:r>
              <a:rPr lang="pl-PL" b="1" u="sng" dirty="0">
                <a:solidFill>
                  <a:srgbClr val="C00000"/>
                </a:solidFill>
              </a:rPr>
              <a:t>NIE </a:t>
            </a:r>
            <a:r>
              <a:rPr lang="pl-PL" dirty="0"/>
              <a:t>decyduje miejsce jej opublikowania (czasopismo, wydawnictwo), ale treść publikacji. </a:t>
            </a:r>
          </a:p>
          <a:p>
            <a:pPr algn="just"/>
            <a:r>
              <a:rPr lang="pl-PL" dirty="0"/>
              <a:t>Podmioty habilitujące </a:t>
            </a:r>
            <a:r>
              <a:rPr lang="pl-PL" b="1" u="sng" dirty="0">
                <a:solidFill>
                  <a:srgbClr val="C00000"/>
                </a:solidFill>
              </a:rPr>
              <a:t>NIE</a:t>
            </a:r>
            <a:r>
              <a:rPr lang="pl-PL" dirty="0"/>
              <a:t> mają zadań związanych z oceną czasopism i wydawnictw naukowych, zatem żadne współczynniki (typu </a:t>
            </a:r>
            <a:r>
              <a:rPr lang="pl-PL" i="1" dirty="0" err="1"/>
              <a:t>Impact</a:t>
            </a:r>
            <a:r>
              <a:rPr lang="pl-PL" i="1" dirty="0"/>
              <a:t> </a:t>
            </a:r>
            <a:r>
              <a:rPr lang="pl-PL" i="1" dirty="0" err="1"/>
              <a:t>Factor</a:t>
            </a:r>
            <a:r>
              <a:rPr lang="pl-PL" i="1" dirty="0"/>
              <a:t>, punkty </a:t>
            </a:r>
            <a:r>
              <a:rPr lang="pl-PL" i="1" dirty="0" err="1"/>
              <a:t>MNiSW</a:t>
            </a:r>
            <a:r>
              <a:rPr lang="pl-PL" dirty="0"/>
              <a:t> i inne) ani tytuł czasopisma czy nazwa wydawnictwa </a:t>
            </a:r>
            <a:r>
              <a:rPr lang="pl-PL" b="1" u="sng" dirty="0">
                <a:solidFill>
                  <a:srgbClr val="C00000"/>
                </a:solidFill>
              </a:rPr>
              <a:t>NIE</a:t>
            </a:r>
            <a:r>
              <a:rPr lang="pl-PL" dirty="0"/>
              <a:t> mogą być kluczowe przy ocenie wniosku.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25672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60CDBB-B863-9663-B528-2DA0F963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794"/>
            <a:ext cx="8229600" cy="1143000"/>
          </a:xfrm>
        </p:spPr>
        <p:txBody>
          <a:bodyPr/>
          <a:lstStyle/>
          <a:p>
            <a:r>
              <a:rPr lang="pl-PL" b="1" u="sng" dirty="0">
                <a:solidFill>
                  <a:srgbClr val="C00000"/>
                </a:solidFill>
              </a:rPr>
              <a:t>UWAGI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20FE6E-BD0D-8E50-15A2-411EA50F0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20" y="1146794"/>
            <a:ext cx="8856984" cy="5522566"/>
          </a:xfrm>
        </p:spPr>
        <p:txBody>
          <a:bodyPr/>
          <a:lstStyle/>
          <a:p>
            <a:pPr algn="just"/>
            <a:r>
              <a:rPr lang="pl-PL" dirty="0"/>
              <a:t>Podmioty habilitujące </a:t>
            </a:r>
            <a:r>
              <a:rPr lang="pl-PL" b="1" u="sng" dirty="0">
                <a:solidFill>
                  <a:srgbClr val="C00000"/>
                </a:solidFill>
              </a:rPr>
              <a:t>NIE</a:t>
            </a:r>
            <a:r>
              <a:rPr lang="pl-PL" dirty="0"/>
              <a:t> powinny oczekiwać od recenzentów ani członków komisji habilitacyjnych analizy </a:t>
            </a:r>
            <a:r>
              <a:rPr lang="pl-PL" dirty="0" err="1"/>
              <a:t>bibliometrycznej</a:t>
            </a:r>
            <a:r>
              <a:rPr lang="pl-PL" dirty="0"/>
              <a:t> prac naukowych kandydatów, a także punktowej oceny ich dorobku. Tego typu analiza nie wymaga żadnych kompetencji ani wiedzy w zakresie danej dyscypliny naukowej i mogłaby być dokonana przez dowolnego pracownika administracyjnego. Jest ona jednak bezużyteczna na potrzeby rozpatrywania wniosków o nadanie stopni naukowych.</a:t>
            </a:r>
          </a:p>
        </p:txBody>
      </p:sp>
    </p:spTree>
    <p:extLst>
      <p:ext uri="{BB962C8B-B14F-4D97-AF65-F5344CB8AC3E}">
        <p14:creationId xmlns:p14="http://schemas.microsoft.com/office/powerpoint/2010/main" val="2432905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60CDBB-B863-9663-B528-2DA0F963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794"/>
            <a:ext cx="8229600" cy="1143000"/>
          </a:xfrm>
        </p:spPr>
        <p:txBody>
          <a:bodyPr/>
          <a:lstStyle/>
          <a:p>
            <a:r>
              <a:rPr lang="pl-PL" b="1" u="sng" dirty="0">
                <a:solidFill>
                  <a:srgbClr val="C00000"/>
                </a:solidFill>
              </a:rPr>
              <a:t>UWAGI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20FE6E-BD0D-8E50-15A2-411EA50F0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908720"/>
            <a:ext cx="8229600" cy="5544616"/>
          </a:xfrm>
        </p:spPr>
        <p:txBody>
          <a:bodyPr/>
          <a:lstStyle/>
          <a:p>
            <a:pPr algn="just"/>
            <a:r>
              <a:rPr lang="pl-PL" dirty="0"/>
              <a:t>Powinno oczekiwać się od wszystkich członków komisji habilitacyjnych analizy merytorycznej osiągnięć naukowych kandydatów, zapoznania się z wynikami ich badań i stwierdzenia, czy wniosły one istotny wkład w rozwój danej dyscypliny naukowej. Każdy specjalista w danej dyscyplinie, posiadający stopień dr. hab. lub tytuł profesora, powinien być zdolny do dokonania takiej oceny merytorycznej bez konieczności analizy </a:t>
            </a:r>
            <a:r>
              <a:rPr lang="pl-PL" dirty="0" err="1"/>
              <a:t>bibliometrycznej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7845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60CDBB-B863-9663-B528-2DA0F963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794"/>
            <a:ext cx="8229600" cy="1143000"/>
          </a:xfrm>
        </p:spPr>
        <p:txBody>
          <a:bodyPr/>
          <a:lstStyle/>
          <a:p>
            <a:r>
              <a:rPr lang="pl-PL" b="1" u="sng" dirty="0">
                <a:solidFill>
                  <a:srgbClr val="C00000"/>
                </a:solidFill>
              </a:rPr>
              <a:t>UWAGI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20FE6E-BD0D-8E50-15A2-411EA50F0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1109222"/>
            <a:ext cx="8692832" cy="5522566"/>
          </a:xfrm>
        </p:spPr>
        <p:txBody>
          <a:bodyPr/>
          <a:lstStyle/>
          <a:p>
            <a:pPr algn="just"/>
            <a:r>
              <a:rPr lang="pl-PL" dirty="0"/>
              <a:t>Niektóre wskaźniki mogą być </a:t>
            </a:r>
            <a:r>
              <a:rPr lang="pl-PL" b="1" dirty="0">
                <a:solidFill>
                  <a:srgbClr val="FF0000"/>
                </a:solidFill>
              </a:rPr>
              <a:t>pomocne</a:t>
            </a:r>
            <a:r>
              <a:rPr lang="pl-PL" dirty="0"/>
              <a:t> w ocenie osiągnięć kandydatów – na przykład wysoka liczba </a:t>
            </a:r>
            <a:r>
              <a:rPr lang="pl-PL" dirty="0" err="1"/>
              <a:t>cytowań</a:t>
            </a:r>
            <a:r>
              <a:rPr lang="pl-PL" dirty="0"/>
              <a:t> ich prac </a:t>
            </a:r>
            <a:r>
              <a:rPr lang="pl-PL" b="1" dirty="0">
                <a:solidFill>
                  <a:srgbClr val="FF0000"/>
                </a:solidFill>
              </a:rPr>
              <a:t>może</a:t>
            </a:r>
            <a:r>
              <a:rPr lang="pl-PL" dirty="0"/>
              <a:t> (ale </a:t>
            </a:r>
            <a:r>
              <a:rPr lang="pl-PL" b="1" u="sng" dirty="0">
                <a:solidFill>
                  <a:srgbClr val="C00000"/>
                </a:solidFill>
              </a:rPr>
              <a:t>NIE</a:t>
            </a:r>
            <a:r>
              <a:rPr lang="pl-PL" dirty="0"/>
              <a:t> musi) świadczyć o ich rozpoznawalności w środowisku naukowym. Niemniej, wskaźniki te traktowane powinny być z dużą ostrożnością oraz jedynie jako </a:t>
            </a:r>
            <a:r>
              <a:rPr lang="pl-PL" b="1" dirty="0">
                <a:solidFill>
                  <a:srgbClr val="FF0000"/>
                </a:solidFill>
              </a:rPr>
              <a:t>pomocnicze </a:t>
            </a:r>
            <a:r>
              <a:rPr lang="pl-PL" dirty="0"/>
              <a:t>informacje o dorobku kandydatów, niemogące mieć decydującego wpływu na poparcie albo odmowę poparcia wniosku o nadanie stopnia dr. hab.</a:t>
            </a:r>
          </a:p>
        </p:txBody>
      </p:sp>
    </p:spTree>
    <p:extLst>
      <p:ext uri="{BB962C8B-B14F-4D97-AF65-F5344CB8AC3E}">
        <p14:creationId xmlns:p14="http://schemas.microsoft.com/office/powerpoint/2010/main" val="1408333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41E05E-75E9-63CA-FB71-3086C03F1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560" y="2420888"/>
            <a:ext cx="8229600" cy="1143000"/>
          </a:xfrm>
        </p:spPr>
        <p:txBody>
          <a:bodyPr/>
          <a:lstStyle/>
          <a:p>
            <a:r>
              <a:rPr lang="pl-PL" dirty="0"/>
              <a:t>PRZYKŁAD</a:t>
            </a:r>
          </a:p>
        </p:txBody>
      </p:sp>
    </p:spTree>
    <p:extLst>
      <p:ext uri="{BB962C8B-B14F-4D97-AF65-F5344CB8AC3E}">
        <p14:creationId xmlns:p14="http://schemas.microsoft.com/office/powerpoint/2010/main" val="3748805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96428C4-BEE9-CC0E-3C2F-01D4F87D1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1B0DC2CB-73DC-2050-5663-54077752BCA5}"/>
              </a:ext>
            </a:extLst>
          </p:cNvPr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41A2438B-1C82-63F4-D273-31F43770210F}"/>
              </a:ext>
            </a:extLst>
          </p:cNvPr>
          <p:cNvSpPr/>
          <p:nvPr/>
        </p:nvSpPr>
        <p:spPr>
          <a:xfrm>
            <a:off x="1524000" y="6525344"/>
            <a:ext cx="9144000" cy="330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8EA18C0-4D54-2A6B-AEC6-5BBE8E95D1EE}"/>
              </a:ext>
            </a:extLst>
          </p:cNvPr>
          <p:cNvSpPr/>
          <p:nvPr/>
        </p:nvSpPr>
        <p:spPr>
          <a:xfrm>
            <a:off x="1524000" y="764704"/>
            <a:ext cx="107504" cy="5758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ADC87852-45FD-C62C-773E-CCF4D332B847}"/>
              </a:ext>
            </a:extLst>
          </p:cNvPr>
          <p:cNvSpPr/>
          <p:nvPr/>
        </p:nvSpPr>
        <p:spPr>
          <a:xfrm>
            <a:off x="10434460" y="764704"/>
            <a:ext cx="233540" cy="5758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0287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96428C4-BEE9-CC0E-3C2F-01D4F87D1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1B0DC2CB-73DC-2050-5663-54077752BCA5}"/>
              </a:ext>
            </a:extLst>
          </p:cNvPr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41A2438B-1C82-63F4-D273-31F43770210F}"/>
              </a:ext>
            </a:extLst>
          </p:cNvPr>
          <p:cNvSpPr/>
          <p:nvPr/>
        </p:nvSpPr>
        <p:spPr>
          <a:xfrm>
            <a:off x="1524000" y="6525344"/>
            <a:ext cx="9144000" cy="330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8EA18C0-4D54-2A6B-AEC6-5BBE8E95D1EE}"/>
              </a:ext>
            </a:extLst>
          </p:cNvPr>
          <p:cNvSpPr/>
          <p:nvPr/>
        </p:nvSpPr>
        <p:spPr>
          <a:xfrm>
            <a:off x="1524000" y="764704"/>
            <a:ext cx="107504" cy="5758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ADC87852-45FD-C62C-773E-CCF4D332B847}"/>
              </a:ext>
            </a:extLst>
          </p:cNvPr>
          <p:cNvSpPr/>
          <p:nvPr/>
        </p:nvSpPr>
        <p:spPr>
          <a:xfrm>
            <a:off x="10434460" y="764704"/>
            <a:ext cx="233540" cy="5758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Owal 1">
            <a:extLst>
              <a:ext uri="{FF2B5EF4-FFF2-40B4-BE49-F238E27FC236}">
                <a16:creationId xmlns:a16="http://schemas.microsoft.com/office/drawing/2014/main" id="{B822497F-046F-77DB-2D6A-0FBBA236C1D0}"/>
              </a:ext>
            </a:extLst>
          </p:cNvPr>
          <p:cNvSpPr/>
          <p:nvPr/>
        </p:nvSpPr>
        <p:spPr>
          <a:xfrm>
            <a:off x="1597214" y="1188004"/>
            <a:ext cx="1512168" cy="1008112"/>
          </a:xfrm>
          <a:prstGeom prst="ellipse">
            <a:avLst/>
          </a:prstGeom>
          <a:noFill/>
          <a:ln w="571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04B51D9B-85B1-01B8-06E6-43EC7434B9B0}"/>
              </a:ext>
            </a:extLst>
          </p:cNvPr>
          <p:cNvCxnSpPr/>
          <p:nvPr/>
        </p:nvCxnSpPr>
        <p:spPr>
          <a:xfrm flipV="1">
            <a:off x="3075448" y="636445"/>
            <a:ext cx="1330434" cy="792088"/>
          </a:xfrm>
          <a:prstGeom prst="straightConnector1">
            <a:avLst/>
          </a:prstGeom>
          <a:ln w="57150"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FC629E9-2E54-7858-F90E-E24D8CCAB638}"/>
              </a:ext>
            </a:extLst>
          </p:cNvPr>
          <p:cNvSpPr txBox="1"/>
          <p:nvPr/>
        </p:nvSpPr>
        <p:spPr>
          <a:xfrm>
            <a:off x="3863753" y="151520"/>
            <a:ext cx="3151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i="1" dirty="0" err="1">
                <a:solidFill>
                  <a:srgbClr val="FF0000"/>
                </a:solidFill>
              </a:rPr>
              <a:t>Impact</a:t>
            </a:r>
            <a:r>
              <a:rPr lang="pl-PL" sz="2400" b="1" i="1" dirty="0">
                <a:solidFill>
                  <a:srgbClr val="FF0000"/>
                </a:solidFill>
              </a:rPr>
              <a:t> </a:t>
            </a:r>
            <a:r>
              <a:rPr lang="pl-PL" sz="2400" b="1" i="1" dirty="0" err="1">
                <a:solidFill>
                  <a:srgbClr val="FF0000"/>
                </a:solidFill>
              </a:rPr>
              <a:t>Factor</a:t>
            </a:r>
            <a:r>
              <a:rPr lang="pl-PL" sz="2400" b="1" i="1" dirty="0">
                <a:solidFill>
                  <a:srgbClr val="FF0000"/>
                </a:solidFill>
              </a:rPr>
              <a:t> </a:t>
            </a:r>
            <a:r>
              <a:rPr lang="pl-PL" sz="2400" b="1" dirty="0">
                <a:solidFill>
                  <a:srgbClr val="FF0000"/>
                </a:solidFill>
              </a:rPr>
              <a:t>= 36,4</a:t>
            </a:r>
          </a:p>
        </p:txBody>
      </p:sp>
    </p:spTree>
    <p:extLst>
      <p:ext uri="{BB962C8B-B14F-4D97-AF65-F5344CB8AC3E}">
        <p14:creationId xmlns:p14="http://schemas.microsoft.com/office/powerpoint/2010/main" val="3173325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4C48D13A-D36D-9B8E-8A51-9D1DEC4E0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025" y="404813"/>
            <a:ext cx="8235950" cy="568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1905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400"/>
              </a:spcBef>
              <a:buClr>
                <a:srgbClr val="E17000"/>
              </a:buClr>
              <a:buSzPct val="100000"/>
            </a:pPr>
            <a:endParaRPr lang="pl-PL" altLang="pl-PL">
              <a:solidFill>
                <a:srgbClr val="0070C0"/>
              </a:solidFill>
            </a:endParaRP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5FEC86EF-90C0-0A07-86E0-E8817AAB3051}"/>
              </a:ext>
            </a:extLst>
          </p:cNvPr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l-PL" altLang="pl-PL" b="1" u="sng" kern="0"/>
              <a:t>Postępowanie w sprawie nadania stopnia doktora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4692F27D-3BAF-EC22-C380-58B9CE5B75AE}"/>
              </a:ext>
            </a:extLst>
          </p:cNvPr>
          <p:cNvSpPr txBox="1">
            <a:spLocks/>
          </p:cNvSpPr>
          <p:nvPr/>
        </p:nvSpPr>
        <p:spPr>
          <a:xfrm>
            <a:off x="1981200" y="1600200"/>
            <a:ext cx="8229600" cy="49831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endParaRPr lang="pl-PL" altLang="pl-PL" sz="2800" kern="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l-PL" altLang="pl-PL" sz="2800" kern="0" dirty="0"/>
              <a:t>Rozprawę doktorską może stanowić praca pisemna, w tym monografia naukowa, zbiór opublikowanych i powiązanych tematycznie artykułów naukowych, praca projektowa, konstrukcyjna, technologiczna, wdrożeniowa lub artystyczna (</a:t>
            </a:r>
            <a:r>
              <a:rPr lang="pl-PL" altLang="pl-PL" sz="2800" kern="0" dirty="0">
                <a:solidFill>
                  <a:srgbClr val="FF0000"/>
                </a:solidFill>
              </a:rPr>
              <a:t>mogą być zatem składane prace „hybrydowe”, czyli np. składające się po części  z wyników opublikowanych, a po części z rezultatów wcześniej nieopublikowanych</a:t>
            </a:r>
            <a:r>
              <a:rPr lang="pl-PL" altLang="pl-PL" sz="2800" kern="0" dirty="0"/>
              <a:t>);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l-PL" altLang="pl-PL" sz="2800" kern="0" dirty="0"/>
              <a:t>Powołuje się 3 recenzentów;</a:t>
            </a:r>
          </a:p>
          <a:p>
            <a:pPr marL="0" indent="0">
              <a:buNone/>
              <a:defRPr/>
            </a:pPr>
            <a:endParaRPr lang="pl-PL" altLang="pl-PL" sz="28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083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F5EB9B0-F01D-1E5A-09A3-4C433C971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3D78E0FB-A8F7-1470-2310-278DB715EB5E}"/>
              </a:ext>
            </a:extLst>
          </p:cNvPr>
          <p:cNvSpPr/>
          <p:nvPr/>
        </p:nvSpPr>
        <p:spPr>
          <a:xfrm>
            <a:off x="1524000" y="0"/>
            <a:ext cx="9144000" cy="1412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6D1E40EB-2D86-21B0-504B-5EB25BFE2252}"/>
              </a:ext>
            </a:extLst>
          </p:cNvPr>
          <p:cNvSpPr/>
          <p:nvPr/>
        </p:nvSpPr>
        <p:spPr>
          <a:xfrm>
            <a:off x="1526311" y="5733256"/>
            <a:ext cx="9144000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E88683F-72BC-9492-423F-68F6E175FE02}"/>
              </a:ext>
            </a:extLst>
          </p:cNvPr>
          <p:cNvSpPr/>
          <p:nvPr/>
        </p:nvSpPr>
        <p:spPr>
          <a:xfrm>
            <a:off x="10434460" y="764704"/>
            <a:ext cx="233540" cy="5758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6DC8AA5F-16D7-3C32-2497-2667DF8E4521}"/>
              </a:ext>
            </a:extLst>
          </p:cNvPr>
          <p:cNvSpPr/>
          <p:nvPr/>
        </p:nvSpPr>
        <p:spPr>
          <a:xfrm>
            <a:off x="1524000" y="980728"/>
            <a:ext cx="107504" cy="5758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2C7B0333-D6CF-CA42-085F-D97C6E46A21C}"/>
              </a:ext>
            </a:extLst>
          </p:cNvPr>
          <p:cNvSpPr/>
          <p:nvPr/>
        </p:nvSpPr>
        <p:spPr>
          <a:xfrm>
            <a:off x="2567608" y="3933056"/>
            <a:ext cx="5688632" cy="504056"/>
          </a:xfrm>
          <a:prstGeom prst="ellipse">
            <a:avLst/>
          </a:prstGeom>
          <a:noFill/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CE1D202-464B-88E9-0B4A-129049459B49}"/>
              </a:ext>
            </a:extLst>
          </p:cNvPr>
          <p:cNvSpPr txBox="1"/>
          <p:nvPr/>
        </p:nvSpPr>
        <p:spPr>
          <a:xfrm>
            <a:off x="8376234" y="3179050"/>
            <a:ext cx="223651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Kardynalny</a:t>
            </a:r>
          </a:p>
          <a:p>
            <a:r>
              <a:rPr lang="pl-PL" dirty="0">
                <a:solidFill>
                  <a:srgbClr val="C00000"/>
                </a:solidFill>
              </a:rPr>
              <a:t>błąd !!!!!</a:t>
            </a:r>
          </a:p>
          <a:p>
            <a:r>
              <a:rPr lang="pl-PL" dirty="0">
                <a:solidFill>
                  <a:srgbClr val="C00000"/>
                </a:solidFill>
              </a:rPr>
              <a:t>Ten błąd powoduje,</a:t>
            </a:r>
          </a:p>
          <a:p>
            <a:r>
              <a:rPr lang="pl-PL" dirty="0">
                <a:solidFill>
                  <a:srgbClr val="C00000"/>
                </a:solidFill>
              </a:rPr>
              <a:t>że uzyskane wyniki</a:t>
            </a:r>
          </a:p>
          <a:p>
            <a:r>
              <a:rPr lang="pl-PL" dirty="0">
                <a:solidFill>
                  <a:srgbClr val="C00000"/>
                </a:solidFill>
              </a:rPr>
              <a:t>nie mają niemal</a:t>
            </a:r>
          </a:p>
          <a:p>
            <a:r>
              <a:rPr lang="pl-PL" dirty="0">
                <a:solidFill>
                  <a:srgbClr val="C00000"/>
                </a:solidFill>
              </a:rPr>
              <a:t>żadnego znaczenia</a:t>
            </a:r>
          </a:p>
          <a:p>
            <a:r>
              <a:rPr lang="pl-PL" dirty="0">
                <a:solidFill>
                  <a:srgbClr val="C00000"/>
                </a:solidFill>
              </a:rPr>
              <a:t>naukowego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016BECDA-84FE-1775-1AAF-0EE6FBAC2F54}"/>
              </a:ext>
            </a:extLst>
          </p:cNvPr>
          <p:cNvSpPr txBox="1"/>
          <p:nvPr/>
        </p:nvSpPr>
        <p:spPr>
          <a:xfrm>
            <a:off x="1709767" y="5633567"/>
            <a:ext cx="87724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Jeśli ta publikacja (w czasopiśmie o IF = 36,4) miałaby być podstawą osiągnięć </a:t>
            </a:r>
          </a:p>
          <a:p>
            <a:r>
              <a:rPr lang="pl-PL" dirty="0">
                <a:solidFill>
                  <a:srgbClr val="C00000"/>
                </a:solidFill>
              </a:rPr>
              <a:t>naukowych kandydata do stopnia dr. hab., to wniosek taki </a:t>
            </a:r>
            <a:r>
              <a:rPr lang="pl-PL" b="1" u="sng" dirty="0">
                <a:solidFill>
                  <a:srgbClr val="C00000"/>
                </a:solidFill>
              </a:rPr>
              <a:t>NIE</a:t>
            </a:r>
            <a:r>
              <a:rPr lang="pl-PL" dirty="0">
                <a:solidFill>
                  <a:srgbClr val="C00000"/>
                </a:solidFill>
              </a:rPr>
              <a:t> powinien uzyskać </a:t>
            </a:r>
          </a:p>
          <a:p>
            <a:r>
              <a:rPr lang="pl-PL" dirty="0">
                <a:solidFill>
                  <a:srgbClr val="C00000"/>
                </a:solidFill>
              </a:rPr>
              <a:t>poparcia, gdyż </a:t>
            </a:r>
            <a:r>
              <a:rPr lang="pl-PL" b="1" u="sng" dirty="0">
                <a:solidFill>
                  <a:srgbClr val="C00000"/>
                </a:solidFill>
              </a:rPr>
              <a:t>NIE</a:t>
            </a:r>
            <a:r>
              <a:rPr lang="pl-PL" dirty="0">
                <a:solidFill>
                  <a:srgbClr val="C00000"/>
                </a:solidFill>
              </a:rPr>
              <a:t> jest to osiągnięcie stanowiące istotny wkład w rozwój dyscypliny.</a:t>
            </a:r>
          </a:p>
        </p:txBody>
      </p:sp>
    </p:spTree>
    <p:extLst>
      <p:ext uri="{BB962C8B-B14F-4D97-AF65-F5344CB8AC3E}">
        <p14:creationId xmlns:p14="http://schemas.microsoft.com/office/powerpoint/2010/main" val="1633328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88B3E6D0-F6EB-9BAB-0503-75884FCAB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025" y="404813"/>
            <a:ext cx="8235950" cy="568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1905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400"/>
              </a:spcBef>
              <a:buClr>
                <a:srgbClr val="E17000"/>
              </a:buClr>
              <a:buSzPct val="100000"/>
            </a:pPr>
            <a:endParaRPr lang="pl-PL" altLang="pl-PL">
              <a:solidFill>
                <a:srgbClr val="0070C0"/>
              </a:solidFill>
            </a:endParaRP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FAB53582-7428-69CE-493F-B3147500E948}"/>
              </a:ext>
            </a:extLst>
          </p:cNvPr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l-PL" altLang="pl-PL" sz="4400" b="1" u="sng" kern="0">
                <a:solidFill>
                  <a:srgbClr val="CC3300"/>
                </a:solidFill>
              </a:rPr>
              <a:t>Postępowanie w sprawie nadania tytułu profesora 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81CBEE16-57CA-4875-58CB-CFA48F61AB98}"/>
              </a:ext>
            </a:extLst>
          </p:cNvPr>
          <p:cNvSpPr txBox="1">
            <a:spLocks/>
          </p:cNvSpPr>
          <p:nvPr/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ü"/>
              <a:defRPr/>
            </a:pPr>
            <a:r>
              <a:rPr lang="pl-PL" altLang="pl-PL" sz="36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altLang="pl-PL" sz="2400" kern="0" dirty="0"/>
              <a:t>Art. 227 określa wymogi, które powinna spełnić osoba ubiegająca się o tytuł profesora, czyli: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altLang="pl-PL" sz="2400" kern="0" dirty="0"/>
              <a:t>1. Posiada stopień doktora habilitowanego oraz</a:t>
            </a:r>
          </a:p>
          <a:p>
            <a:pPr marL="514350" indent="-514350">
              <a:buFont typeface="Arial" panose="020B0604020202020204" pitchFamily="34" charset="0"/>
              <a:buAutoNum type="alphaLcParenR"/>
              <a:defRPr/>
            </a:pPr>
            <a:r>
              <a:rPr lang="pl-PL" altLang="pl-PL" sz="2400" b="1" u="sng" kern="0" dirty="0">
                <a:solidFill>
                  <a:srgbClr val="FF0000"/>
                </a:solidFill>
              </a:rPr>
              <a:t>wybitne osiągnięcia naukowe krajowe lub zagraniczne,</a:t>
            </a:r>
          </a:p>
          <a:p>
            <a:pPr marL="514350" indent="-514350">
              <a:buFont typeface="Arial" panose="020B0604020202020204" pitchFamily="34" charset="0"/>
              <a:buAutoNum type="alphaLcParenR"/>
              <a:defRPr/>
            </a:pPr>
            <a:r>
              <a:rPr lang="pl-PL" altLang="pl-PL" sz="2400" kern="0" dirty="0"/>
              <a:t>uczestniczyła w pracach zespołów </a:t>
            </a:r>
            <a:r>
              <a:rPr lang="pl-PL" altLang="pl-PL" sz="2400" kern="0" dirty="0">
                <a:solidFill>
                  <a:srgbClr val="FF0000"/>
                </a:solidFill>
              </a:rPr>
              <a:t>(co najmniej dwóch zespołów)</a:t>
            </a:r>
            <a:r>
              <a:rPr lang="pl-PL" altLang="pl-PL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altLang="pl-PL" sz="2400" kern="0" dirty="0"/>
              <a:t>badawczych realizujących projekty </a:t>
            </a:r>
            <a:r>
              <a:rPr lang="pl-PL" altLang="pl-PL" sz="2400" kern="0" dirty="0">
                <a:solidFill>
                  <a:srgbClr val="FF0000"/>
                </a:solidFill>
              </a:rPr>
              <a:t>(co najmniej dwa projekty)</a:t>
            </a:r>
            <a:r>
              <a:rPr lang="pl-PL" altLang="pl-PL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altLang="pl-PL" sz="2400" kern="0" dirty="0"/>
              <a:t>finansowane w drodze konkursów krajowych i zagranicznych lub odbyła staże </a:t>
            </a:r>
            <a:r>
              <a:rPr lang="pl-PL" altLang="pl-PL" sz="2400" kern="0" dirty="0">
                <a:solidFill>
                  <a:srgbClr val="FF0000"/>
                </a:solidFill>
              </a:rPr>
              <a:t>(co najmniej dwa staże)</a:t>
            </a:r>
            <a:r>
              <a:rPr lang="pl-PL" altLang="pl-PL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altLang="pl-PL" sz="2400" kern="0" dirty="0"/>
              <a:t>w instytucjach naukowych lub prowadziła badania naukowe w instytucjach </a:t>
            </a:r>
            <a:r>
              <a:rPr lang="pl-PL" altLang="pl-PL" sz="2400" kern="0" dirty="0">
                <a:solidFill>
                  <a:srgbClr val="FF0000"/>
                </a:solidFill>
              </a:rPr>
              <a:t>(co najmniej w dwóch instytucjach)</a:t>
            </a:r>
            <a:r>
              <a:rPr lang="pl-PL" altLang="pl-PL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altLang="pl-PL" sz="2400" kern="0" dirty="0"/>
              <a:t>naukowych.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altLang="pl-PL" sz="2800" kern="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altLang="pl-PL" sz="28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F177F-3085-4025-8F7A-1AA050426C19}" type="slidenum">
              <a:rPr lang="pl-PL" altLang="pl-PL" smtClean="0"/>
              <a:pPr>
                <a:defRPr/>
              </a:pPr>
              <a:t>21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08929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04E9867A-3D29-1EEC-06E7-B9CAC7E5F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025" y="404813"/>
            <a:ext cx="8235950" cy="568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1905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400"/>
              </a:spcBef>
              <a:buClr>
                <a:srgbClr val="E17000"/>
              </a:buClr>
              <a:buSzPct val="100000"/>
            </a:pPr>
            <a:endParaRPr lang="pl-PL" altLang="pl-PL">
              <a:solidFill>
                <a:srgbClr val="0070C0"/>
              </a:solidFill>
            </a:endParaRP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C9BDF3B3-4FAA-53EF-13BA-2E1537834880}"/>
              </a:ext>
            </a:extLst>
          </p:cNvPr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l-PL" altLang="pl-PL" sz="4400" b="1" u="sng" kern="0" dirty="0">
                <a:solidFill>
                  <a:srgbClr val="CC3300"/>
                </a:solidFill>
              </a:rPr>
              <a:t>Postępowanie w sprawie nadania tytułu profesora 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3202696E-E09B-315B-4BFF-0936326E8915}"/>
              </a:ext>
            </a:extLst>
          </p:cNvPr>
          <p:cNvSpPr txBox="1">
            <a:spLocks/>
          </p:cNvSpPr>
          <p:nvPr/>
        </p:nvSpPr>
        <p:spPr>
          <a:xfrm>
            <a:off x="1978025" y="1927225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ü"/>
              <a:defRPr/>
            </a:pPr>
            <a:r>
              <a:rPr lang="pl-PL" altLang="pl-PL" sz="3200" kern="0" dirty="0"/>
              <a:t>RDN powołuje 5 recenzentów (</a:t>
            </a:r>
            <a:r>
              <a:rPr lang="pl-PL" altLang="pl-PL" sz="3200" b="1" u="sng" kern="0" dirty="0">
                <a:solidFill>
                  <a:srgbClr val="FF0000"/>
                </a:solidFill>
              </a:rPr>
              <a:t>w drodze losowania spośród co najmniej 15 kandydatów</a:t>
            </a:r>
            <a:r>
              <a:rPr lang="pl-PL" altLang="pl-PL" sz="3200" kern="0" dirty="0"/>
              <a:t>), którym zleca wydanie opinii                  w zakresie spełniania wymagań do nadania tytułu profesora. Opinia wydawana jest w terminie 3 miesięcy od dnia zlecenia jej wydania. </a:t>
            </a:r>
            <a:r>
              <a:rPr lang="pl-PL" altLang="pl-PL" sz="3200" kern="0" dirty="0">
                <a:solidFill>
                  <a:srgbClr val="FF0000"/>
                </a:solidFill>
              </a:rPr>
              <a:t>Problem ze znalezieniem 15 odpowiednich kandydatów w niektórych specjalnościach.</a:t>
            </a:r>
            <a:endParaRPr lang="pl-PL" altLang="pl-PL" sz="32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F177F-3085-4025-8F7A-1AA050426C19}" type="slidenum">
              <a:rPr lang="pl-PL" altLang="pl-PL" smtClean="0"/>
              <a:pPr>
                <a:defRPr/>
              </a:pPr>
              <a:t>22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90018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C9625EB-1CEB-71F0-DC8E-334C6B56A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F177F-3085-4025-8F7A-1AA050426C19}" type="slidenum">
              <a:rPr lang="pl-PL" altLang="pl-PL" smtClean="0"/>
              <a:pPr>
                <a:defRPr/>
              </a:pPr>
              <a:t>23</a:t>
            </a:fld>
            <a:endParaRPr lang="pl-PL" alt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8F1EC29-DAB2-E30D-F292-474A254D3E54}"/>
              </a:ext>
            </a:extLst>
          </p:cNvPr>
          <p:cNvSpPr txBox="1"/>
          <p:nvPr/>
        </p:nvSpPr>
        <p:spPr>
          <a:xfrm>
            <a:off x="149060" y="78127"/>
            <a:ext cx="120070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2800" b="1" dirty="0">
                <a:solidFill>
                  <a:prstClr val="black"/>
                </a:solidFill>
                <a:latin typeface="Aptos" panose="02110004020202020204"/>
              </a:rPr>
              <a:t>Nieprawdziwe zarzuty Fundacji Science Watch Polska o rzekomym braku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2800" b="1" dirty="0">
                <a:solidFill>
                  <a:prstClr val="black"/>
                </a:solidFill>
                <a:latin typeface="Aptos" panose="02110004020202020204"/>
              </a:rPr>
              <a:t>losowania recenzentów i rozpowszechnianie nieprawdziwych informacji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965517E-0812-0B87-30C7-13879803A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33" y="1123782"/>
            <a:ext cx="11034072" cy="5529719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D250707D-CC67-194A-A65D-7BC85A0367EB}"/>
              </a:ext>
            </a:extLst>
          </p:cNvPr>
          <p:cNvSpPr/>
          <p:nvPr/>
        </p:nvSpPr>
        <p:spPr>
          <a:xfrm>
            <a:off x="558800" y="4876800"/>
            <a:ext cx="11379200" cy="1685153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075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BC9E7E86-7459-B7E8-3D49-7912BF1CA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F177F-3085-4025-8F7A-1AA050426C19}" type="slidenum">
              <a:rPr lang="pl-PL" altLang="pl-PL" smtClean="0"/>
              <a:pPr>
                <a:defRPr/>
              </a:pPr>
              <a:t>24</a:t>
            </a:fld>
            <a:endParaRPr lang="pl-PL" alt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36756B4-6E9C-C171-62C3-E35307A4CC2A}"/>
              </a:ext>
            </a:extLst>
          </p:cNvPr>
          <p:cNvSpPr txBox="1"/>
          <p:nvPr/>
        </p:nvSpPr>
        <p:spPr>
          <a:xfrm>
            <a:off x="267134" y="-64264"/>
            <a:ext cx="11836510" cy="698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2800" dirty="0">
                <a:solidFill>
                  <a:srgbClr val="0070C0"/>
                </a:solidFill>
                <a:latin typeface="Aptos" panose="02110004020202020204"/>
              </a:rPr>
              <a:t>W rzeczywistości w tej wypowiedzi prof. Mariana </a:t>
            </a:r>
            <a:r>
              <a:rPr lang="pl-PL" sz="2800" dirty="0" err="1">
                <a:solidFill>
                  <a:srgbClr val="0070C0"/>
                </a:solidFill>
                <a:latin typeface="Aptos" panose="02110004020202020204"/>
              </a:rPr>
              <a:t>Goryni</a:t>
            </a:r>
            <a:r>
              <a:rPr lang="pl-PL" sz="2800" dirty="0">
                <a:solidFill>
                  <a:srgbClr val="0070C0"/>
                </a:solidFill>
                <a:latin typeface="Aptos" panose="02110004020202020204"/>
              </a:rPr>
              <a:t> chodzi o to,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2800" dirty="0">
                <a:solidFill>
                  <a:srgbClr val="0070C0"/>
                </a:solidFill>
                <a:latin typeface="Aptos" panose="02110004020202020204"/>
              </a:rPr>
              <a:t>że obecnie (od października 2023 r., po nowelizacji ustawy)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2800" dirty="0">
                <a:solidFill>
                  <a:srgbClr val="0070C0"/>
                </a:solidFill>
                <a:latin typeface="Aptos" panose="02110004020202020204"/>
              </a:rPr>
              <a:t>losowanie polega NIE na komputerowym wyborze 5 recenzentów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2800" dirty="0">
                <a:solidFill>
                  <a:srgbClr val="0070C0"/>
                </a:solidFill>
                <a:latin typeface="Aptos" panose="02110004020202020204"/>
              </a:rPr>
              <a:t>spośród co najmniej 15 kandydatów (jak było wcześniej), ale na losowym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2800" dirty="0">
                <a:solidFill>
                  <a:srgbClr val="0070C0"/>
                </a:solidFill>
                <a:latin typeface="Aptos" panose="02110004020202020204"/>
              </a:rPr>
              <a:t>określeniu przy pomocy systemu komputerowego „rankingu” kandydatów,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2800" dirty="0">
                <a:solidFill>
                  <a:srgbClr val="0070C0"/>
                </a:solidFill>
                <a:latin typeface="Aptos" panose="02110004020202020204"/>
              </a:rPr>
              <a:t>od nr 1 do nr 15 (albo większego, jeśli jest więcej kandydatów).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2800" dirty="0">
                <a:solidFill>
                  <a:srgbClr val="0070C0"/>
                </a:solidFill>
                <a:latin typeface="Aptos" panose="02110004020202020204"/>
              </a:rPr>
              <a:t>Pierwszych 5 osób zostaje powołanych na recenzentów, ale dzięki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2800" dirty="0">
                <a:solidFill>
                  <a:srgbClr val="0070C0"/>
                </a:solidFill>
                <a:latin typeface="Aptos" panose="02110004020202020204"/>
              </a:rPr>
              <a:t>wylosowaniu „rankingu”, w przypadku rezygnacji recenzenta nie ma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2800" dirty="0">
                <a:solidFill>
                  <a:srgbClr val="0070C0"/>
                </a:solidFill>
                <a:latin typeface="Aptos" panose="02110004020202020204"/>
              </a:rPr>
              <a:t>konieczności powtarzania losowania, tylko automatycznie zostaje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2800" dirty="0">
                <a:solidFill>
                  <a:srgbClr val="0070C0"/>
                </a:solidFill>
                <a:latin typeface="Aptos" panose="02110004020202020204"/>
              </a:rPr>
              <a:t>powołana osoba nr 6 na liście, ewentualnie potem osoba nr 7, itd.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2800" dirty="0">
                <a:solidFill>
                  <a:srgbClr val="0070C0"/>
                </a:solidFill>
                <a:latin typeface="Aptos" panose="02110004020202020204"/>
              </a:rPr>
              <a:t>Skraca to znacznie czas procedowania wniosków w przypadkach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2800" dirty="0">
                <a:solidFill>
                  <a:srgbClr val="0070C0"/>
                </a:solidFill>
                <a:latin typeface="Aptos" panose="02110004020202020204"/>
              </a:rPr>
              <a:t>rezygnacji z wykonania recenzji.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2800" dirty="0">
              <a:solidFill>
                <a:srgbClr val="0070C0"/>
              </a:solidFill>
              <a:latin typeface="Aptos" panose="0211000402020202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2800" b="1" dirty="0">
                <a:solidFill>
                  <a:srgbClr val="FF0000"/>
                </a:solidFill>
                <a:latin typeface="Aptos" panose="02110004020202020204"/>
              </a:rPr>
              <a:t>TE FAKTY BYŁY BARDZO ŁATWE DO SPRAWDZENIA. BIURO RDN UDZIELA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2800" b="1" dirty="0">
                <a:solidFill>
                  <a:srgbClr val="FF0000"/>
                </a:solidFill>
                <a:latin typeface="Aptos" panose="02110004020202020204"/>
              </a:rPr>
              <a:t>SZYBKO ODPOWIEDZI NA PYTANIA DOTYCZĄCE PROCEDUR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2800" b="1" dirty="0">
                <a:solidFill>
                  <a:srgbClr val="FF0000"/>
                </a:solidFill>
                <a:latin typeface="Aptos" panose="02110004020202020204"/>
              </a:rPr>
              <a:t>I UDOSTĘPNIA ODPOWIEDNIĄ DOKUMENTACJĘ</a:t>
            </a:r>
          </a:p>
        </p:txBody>
      </p:sp>
    </p:spTree>
    <p:extLst>
      <p:ext uri="{BB962C8B-B14F-4D97-AF65-F5344CB8AC3E}">
        <p14:creationId xmlns:p14="http://schemas.microsoft.com/office/powerpoint/2010/main" val="1892255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139644EF-1739-2C62-541F-4EBA79C12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F177F-3085-4025-8F7A-1AA050426C19}" type="slidenum">
              <a:rPr lang="pl-PL" altLang="pl-PL" smtClean="0"/>
              <a:pPr>
                <a:defRPr/>
              </a:pPr>
              <a:t>25</a:t>
            </a:fld>
            <a:endParaRPr lang="pl-PL" alt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0C58C38-111E-3BAC-A453-BD05AB1B0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596"/>
            <a:ext cx="12192000" cy="633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53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53886A0-2FD7-3FC7-F951-F4CB7F131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F177F-3085-4025-8F7A-1AA050426C19}" type="slidenum">
              <a:rPr lang="pl-PL" altLang="pl-PL" smtClean="0"/>
              <a:pPr>
                <a:defRPr/>
              </a:pPr>
              <a:t>26</a:t>
            </a:fld>
            <a:endParaRPr lang="pl-PL" alt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D15478E-D53E-A0C9-F862-BA38006C8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704"/>
            <a:ext cx="12192000" cy="6360592"/>
          </a:xfrm>
          <a:prstGeom prst="rect">
            <a:avLst/>
          </a:prstGeom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533F43BC-65CF-F3F8-DC1C-41B99B795440}"/>
              </a:ext>
            </a:extLst>
          </p:cNvPr>
          <p:cNvCxnSpPr>
            <a:cxnSpLocks/>
          </p:cNvCxnSpPr>
          <p:nvPr/>
        </p:nvCxnSpPr>
        <p:spPr>
          <a:xfrm>
            <a:off x="6168008" y="3284984"/>
            <a:ext cx="5904656" cy="0"/>
          </a:xfrm>
          <a:prstGeom prst="line">
            <a:avLst/>
          </a:prstGeom>
          <a:ln w="381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7963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A425AA0-C789-1BCE-CEB9-CC0BE828D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F177F-3085-4025-8F7A-1AA050426C19}" type="slidenum">
              <a:rPr lang="pl-PL" altLang="pl-PL" smtClean="0"/>
              <a:pPr>
                <a:defRPr/>
              </a:pPr>
              <a:t>27</a:t>
            </a:fld>
            <a:endParaRPr lang="pl-PL" alt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1266387-DB8C-64C7-E8B3-12C7BDDA6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427" y="0"/>
            <a:ext cx="87751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03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A2DBCBDF-A204-7DFC-41F6-00EA9A921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F177F-3085-4025-8F7A-1AA050426C19}" type="slidenum">
              <a:rPr lang="pl-PL" altLang="pl-PL" smtClean="0"/>
              <a:pPr>
                <a:defRPr/>
              </a:pPr>
              <a:t>28</a:t>
            </a:fld>
            <a:endParaRPr lang="pl-PL" alt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6DA35DE-8EB3-C98A-F879-1E65955DD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8" y="0"/>
            <a:ext cx="12145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83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904C746C-875C-3814-F297-29704D87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F177F-3085-4025-8F7A-1AA050426C19}" type="slidenum">
              <a:rPr lang="pl-PL" altLang="pl-PL" smtClean="0"/>
              <a:pPr>
                <a:defRPr/>
              </a:pPr>
              <a:t>29</a:t>
            </a:fld>
            <a:endParaRPr lang="pl-PL" alt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DE9C54E-D537-D5C0-7028-88C9EF599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750"/>
            <a:ext cx="12192000" cy="655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31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13F2468D-4694-086A-3665-77DCDE315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025" y="404813"/>
            <a:ext cx="8235950" cy="645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1905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400"/>
              </a:spcBef>
              <a:buClr>
                <a:srgbClr val="E17000"/>
              </a:buClr>
              <a:buSzPct val="100000"/>
            </a:pPr>
            <a:endParaRPr lang="pl-PL" altLang="pl-PL">
              <a:solidFill>
                <a:srgbClr val="0070C0"/>
              </a:solidFill>
            </a:endParaRP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FFB9B70D-9AAD-A598-B6B3-E2388F68645F}"/>
              </a:ext>
            </a:extLst>
          </p:cNvPr>
          <p:cNvSpPr txBox="1">
            <a:spLocks/>
          </p:cNvSpPr>
          <p:nvPr/>
        </p:nvSpPr>
        <p:spPr>
          <a:xfrm>
            <a:off x="1847528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l-PL" altLang="pl-PL" b="1" u="sng" kern="0" dirty="0"/>
              <a:t>Postępowanie w sprawie nadania stopnia doktora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6F1DA5A9-B491-BF45-4E2B-FA08DF601E00}"/>
              </a:ext>
            </a:extLst>
          </p:cNvPr>
          <p:cNvSpPr txBox="1">
            <a:spLocks/>
          </p:cNvSpPr>
          <p:nvPr/>
        </p:nvSpPr>
        <p:spPr>
          <a:xfrm>
            <a:off x="1958721" y="1484784"/>
            <a:ext cx="8229600" cy="5257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pl-PL" altLang="pl-PL" sz="2800" kern="0" dirty="0"/>
              <a:t>Do obrony rozprawy doktorskiej może być dopuszczona osoba, która uzyskała pozytywne recenzje od co najmniej 2 recenzentów;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l-PL" altLang="pl-PL" sz="2800" kern="0" dirty="0"/>
              <a:t>Promotorem nie może zostać osoba, która        w okresie ostatnich 5 lat była promotorem czterech doktorantów, którzy zostali skreśleni           z listy doktorantów z powodu negatywnego wyniku oceny śródokresowej lub sprawowała opiekę nad przygotowaniem rozprawy przez co najmniej 2 osoby ubiegające się o stopień doktora, które nie uzyskały pozytywnych recenzji.</a:t>
            </a:r>
          </a:p>
          <a:p>
            <a:pPr marL="0" indent="0">
              <a:buNone/>
              <a:defRPr/>
            </a:pPr>
            <a:endParaRPr lang="pl-PL" altLang="pl-PL" sz="28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283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007CB67-DB44-8BCD-961B-4A4AA556A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F177F-3085-4025-8F7A-1AA050426C19}" type="slidenum">
              <a:rPr lang="pl-PL" altLang="pl-PL" smtClean="0"/>
              <a:pPr>
                <a:defRPr/>
              </a:pPr>
              <a:t>30</a:t>
            </a:fld>
            <a:endParaRPr lang="pl-PL" alt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5F7D5C9-3B34-557D-4EE8-9EE98E560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4360"/>
            <a:ext cx="12192000" cy="550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063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3AF9367-7E37-3653-A209-1E8351775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F177F-3085-4025-8F7A-1AA050426C19}" type="slidenum">
              <a:rPr lang="pl-PL" altLang="pl-PL" smtClean="0"/>
              <a:pPr>
                <a:defRPr/>
              </a:pPr>
              <a:t>31</a:t>
            </a:fld>
            <a:endParaRPr lang="pl-PL" alt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648D286-B171-2D61-D8F1-A6CE4A32B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617"/>
            <a:ext cx="12192000" cy="660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58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47C042C-6D28-4368-44F7-CBB176BBF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F177F-3085-4025-8F7A-1AA050426C19}" type="slidenum">
              <a:rPr lang="pl-PL" altLang="pl-PL" smtClean="0"/>
              <a:pPr>
                <a:defRPr/>
              </a:pPr>
              <a:t>32</a:t>
            </a:fld>
            <a:endParaRPr lang="pl-PL" alt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50257ED-9EBB-E0B2-1439-0C5AEB864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927"/>
            <a:ext cx="12192000" cy="671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127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04E9867A-3D29-1EEC-06E7-B9CAC7E5F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025" y="404813"/>
            <a:ext cx="8235950" cy="568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1905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400"/>
              </a:spcBef>
              <a:buClr>
                <a:srgbClr val="E17000"/>
              </a:buClr>
              <a:buSzPct val="100000"/>
            </a:pPr>
            <a:endParaRPr lang="pl-PL" altLang="pl-PL">
              <a:solidFill>
                <a:srgbClr val="0070C0"/>
              </a:solidFill>
            </a:endParaRP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C9BDF3B3-4FAA-53EF-13BA-2E1537834880}"/>
              </a:ext>
            </a:extLst>
          </p:cNvPr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l-PL" altLang="pl-PL" sz="4400" b="1" u="sng" kern="0" dirty="0">
                <a:solidFill>
                  <a:srgbClr val="CC3300"/>
                </a:solidFill>
              </a:rPr>
              <a:t>Postępowanie w sprawie nadania tytułu profesora 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3202696E-E09B-315B-4BFF-0936326E8915}"/>
              </a:ext>
            </a:extLst>
          </p:cNvPr>
          <p:cNvSpPr txBox="1">
            <a:spLocks/>
          </p:cNvSpPr>
          <p:nvPr/>
        </p:nvSpPr>
        <p:spPr>
          <a:xfrm>
            <a:off x="1978025" y="1927225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ü"/>
              <a:defRPr/>
            </a:pPr>
            <a:r>
              <a:rPr lang="pl-PL" altLang="pl-PL" sz="3200" kern="0" dirty="0"/>
              <a:t>Recenzje oraz treść wniosku omawiane są na posiedzeniach Zespołów RDN (odpowiadających dziedzinom naukowym), które rekomendują poparcie albo odmowę poparcia wniosku. </a:t>
            </a:r>
            <a:r>
              <a:rPr lang="pl-PL" altLang="pl-PL" sz="3200" b="1" u="sng" kern="0" dirty="0">
                <a:solidFill>
                  <a:srgbClr val="FF0000"/>
                </a:solidFill>
              </a:rPr>
              <a:t>Ostateczną decyzję podejmuje Prezydium RDN w drodze głosowania. Uchwały podejmowane są przy bezwzględnej większości głosów.</a:t>
            </a:r>
            <a:endParaRPr lang="pl-PL" altLang="pl-PL" sz="32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F177F-3085-4025-8F7A-1AA050426C19}" type="slidenum">
              <a:rPr lang="pl-PL" altLang="pl-PL" smtClean="0"/>
              <a:pPr>
                <a:defRPr/>
              </a:pPr>
              <a:t>33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472850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5001B82D-C46A-68DE-A19C-E6DABD819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025" y="404813"/>
            <a:ext cx="8235950" cy="568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1905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400"/>
              </a:spcBef>
              <a:buClr>
                <a:srgbClr val="E17000"/>
              </a:buClr>
              <a:buSzPct val="100000"/>
            </a:pPr>
            <a:endParaRPr lang="pl-PL" altLang="pl-PL">
              <a:solidFill>
                <a:srgbClr val="0070C0"/>
              </a:solidFill>
            </a:endParaRP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A033708D-5FDE-057F-7718-FC6DF42AB5BD}"/>
              </a:ext>
            </a:extLst>
          </p:cNvPr>
          <p:cNvSpPr txBox="1">
            <a:spLocks/>
          </p:cNvSpPr>
          <p:nvPr/>
        </p:nvSpPr>
        <p:spPr>
          <a:xfrm>
            <a:off x="1981200" y="44624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l-PL" altLang="pl-PL" sz="4400" b="1" u="sng" kern="0" dirty="0">
                <a:solidFill>
                  <a:srgbClr val="CC3300"/>
                </a:solidFill>
              </a:rPr>
              <a:t>Postępowanie w sprawie nadania tytułu profesora 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A1D38C32-5009-376F-9D13-92ACE7A90323}"/>
              </a:ext>
            </a:extLst>
          </p:cNvPr>
          <p:cNvSpPr txBox="1">
            <a:spLocks/>
          </p:cNvSpPr>
          <p:nvPr/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pl-PL" altLang="pl-PL" sz="3600" kern="0" dirty="0">
                <a:solidFill>
                  <a:srgbClr val="7030A0"/>
                </a:solidFill>
              </a:rPr>
              <a:t>Tytuł naukowy profesora może być nadany w dziedzinie albo dziedzinie i dyscyplinie albo dziedzinie i dyscyplinach.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altLang="pl-PL" sz="3200" kern="0" dirty="0">
                <a:solidFill>
                  <a:srgbClr val="FF0000"/>
                </a:solidFill>
              </a:rPr>
              <a:t>Jeśli kandydat ubiega się o tytuł w dziedzinie, nie wskazując dyscypliny lub dyscyplin, to powinien mieć osiągnięcia we wszystkich dyscyplinach w ramach danej dziedziny (co jest trudne do spełnienia).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F177F-3085-4025-8F7A-1AA050426C19}" type="slidenum">
              <a:rPr lang="pl-PL" altLang="pl-PL" smtClean="0"/>
              <a:pPr>
                <a:defRPr/>
              </a:pPr>
              <a:t>34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934152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60CDBB-B863-9663-B528-2DA0F963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794"/>
            <a:ext cx="8229600" cy="1143000"/>
          </a:xfrm>
        </p:spPr>
        <p:txBody>
          <a:bodyPr/>
          <a:lstStyle/>
          <a:p>
            <a:r>
              <a:rPr lang="pl-PL" b="1" u="sng" dirty="0">
                <a:solidFill>
                  <a:srgbClr val="C00000"/>
                </a:solidFill>
              </a:rPr>
              <a:t>UWAGI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20FE6E-BD0D-8E50-15A2-411EA50F0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059" y="1146794"/>
            <a:ext cx="8229600" cy="5522566"/>
          </a:xfrm>
        </p:spPr>
        <p:txBody>
          <a:bodyPr/>
          <a:lstStyle/>
          <a:p>
            <a:r>
              <a:rPr lang="pl-PL" dirty="0"/>
              <a:t>Artykuły w czasopismach naukowych albo monografie same w sobie </a:t>
            </a:r>
            <a:r>
              <a:rPr lang="pl-PL" b="1" u="sng" dirty="0">
                <a:solidFill>
                  <a:srgbClr val="C00000"/>
                </a:solidFill>
              </a:rPr>
              <a:t>NIE</a:t>
            </a:r>
            <a:r>
              <a:rPr lang="pl-PL" dirty="0"/>
              <a:t> są osiągnięciami naukowymi, a tym bardziej wybitnymi osiągnięciami. Osiągnięciami takimi mogą być uzyskane i opisane w artykułach lub książkach wyniki badań i wyciągnięte na ich podstawie wnioski.</a:t>
            </a:r>
          </a:p>
          <a:p>
            <a:r>
              <a:rPr lang="pl-PL" dirty="0"/>
              <a:t>Osiągnięcia te powinny wynikać z działalności naukowej kandydatów, a nie głównie współautorów ich publikacji.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3C1512-7ED0-4479-8015-BA75AA377212}" type="slidenum">
              <a:rPr lang="pl-PL" altLang="pl-PL" smtClean="0"/>
              <a:pPr>
                <a:defRPr/>
              </a:pPr>
              <a:t>35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537074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60CDBB-B863-9663-B528-2DA0F963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794"/>
            <a:ext cx="8229600" cy="1143000"/>
          </a:xfrm>
        </p:spPr>
        <p:txBody>
          <a:bodyPr/>
          <a:lstStyle/>
          <a:p>
            <a:r>
              <a:rPr lang="pl-PL" b="1" u="sng" dirty="0">
                <a:solidFill>
                  <a:srgbClr val="C00000"/>
                </a:solidFill>
              </a:rPr>
              <a:t>UWAGI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20FE6E-BD0D-8E50-15A2-411EA50F0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059" y="1146794"/>
            <a:ext cx="8229600" cy="5522566"/>
          </a:xfrm>
        </p:spPr>
        <p:txBody>
          <a:bodyPr/>
          <a:lstStyle/>
          <a:p>
            <a:r>
              <a:rPr lang="pl-PL" dirty="0"/>
              <a:t>O wartości naukowej osiągnięcia </a:t>
            </a:r>
            <a:r>
              <a:rPr lang="pl-PL" b="1" u="sng" dirty="0">
                <a:solidFill>
                  <a:srgbClr val="C00000"/>
                </a:solidFill>
              </a:rPr>
              <a:t>NIE</a:t>
            </a:r>
            <a:r>
              <a:rPr lang="pl-PL" dirty="0"/>
              <a:t> decydują wskaźniki </a:t>
            </a:r>
            <a:r>
              <a:rPr lang="pl-PL" dirty="0" err="1"/>
              <a:t>bibliometryczne</a:t>
            </a:r>
            <a:r>
              <a:rPr lang="pl-PL" dirty="0"/>
              <a:t> ani żadne inne parametry „</a:t>
            </a:r>
            <a:r>
              <a:rPr lang="pl-PL" dirty="0" err="1"/>
              <a:t>naukometryczne</a:t>
            </a:r>
            <a:r>
              <a:rPr lang="pl-PL" dirty="0"/>
              <a:t>”.</a:t>
            </a:r>
          </a:p>
          <a:p>
            <a:r>
              <a:rPr lang="pl-PL" dirty="0"/>
              <a:t>O wartości tej decyduje treść publikacji, opisującej uzyskane wyniki i wyciągnięte wnioski.</a:t>
            </a:r>
          </a:p>
          <a:p>
            <a:r>
              <a:rPr lang="pl-PL" dirty="0"/>
              <a:t>Przy rozpatrywaniu wniosków o tytuł profesora kluczowa jest także rola osoby ubiegającej się o ten tytuł w powstaniu dzieł opisujących osiągnięcia.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3C1512-7ED0-4479-8015-BA75AA377212}" type="slidenum">
              <a:rPr lang="pl-PL" altLang="pl-PL" smtClean="0"/>
              <a:pPr>
                <a:defRPr/>
              </a:pPr>
              <a:t>36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376712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60CDBB-B863-9663-B528-2DA0F963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794"/>
            <a:ext cx="8229600" cy="1143000"/>
          </a:xfrm>
        </p:spPr>
        <p:txBody>
          <a:bodyPr/>
          <a:lstStyle/>
          <a:p>
            <a:r>
              <a:rPr lang="pl-PL" b="1" u="sng" dirty="0">
                <a:solidFill>
                  <a:srgbClr val="C00000"/>
                </a:solidFill>
              </a:rPr>
              <a:t>UWAGI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20FE6E-BD0D-8E50-15A2-411EA50F0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059" y="1146794"/>
            <a:ext cx="8229600" cy="5522566"/>
          </a:xfrm>
        </p:spPr>
        <p:txBody>
          <a:bodyPr/>
          <a:lstStyle/>
          <a:p>
            <a:r>
              <a:rPr lang="pl-PL" dirty="0"/>
              <a:t>RDN </a:t>
            </a:r>
            <a:r>
              <a:rPr lang="pl-PL" b="1" u="sng" dirty="0">
                <a:solidFill>
                  <a:srgbClr val="C00000"/>
                </a:solidFill>
              </a:rPr>
              <a:t>NIE</a:t>
            </a:r>
            <a:r>
              <a:rPr lang="pl-PL" dirty="0"/>
              <a:t> oczekuje od recenzentów analizy </a:t>
            </a:r>
            <a:r>
              <a:rPr lang="pl-PL" dirty="0" err="1"/>
              <a:t>bibliometrycznej</a:t>
            </a:r>
            <a:r>
              <a:rPr lang="pl-PL" dirty="0"/>
              <a:t> ani punktowej oceny dorobku kandydatów. Oczekuje od recenzentów analizy merytorycznej osiągnięć naukowych kandydatów </a:t>
            </a:r>
            <a:r>
              <a:rPr lang="pl-PL"/>
              <a:t>i stwierdzenia, </a:t>
            </a:r>
            <a:r>
              <a:rPr lang="pl-PL" dirty="0"/>
              <a:t>czy osiągnięcia te można określić jako wybitne. Każdy specjalista w danej dyscyplinie, posiadający tytuł profesora, powinien być zdolny do dokonania takiej oceny merytorycznej bez konieczności analizy </a:t>
            </a:r>
            <a:r>
              <a:rPr lang="pl-PL" dirty="0" err="1"/>
              <a:t>bibliometrycznej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3C1512-7ED0-4479-8015-BA75AA377212}" type="slidenum">
              <a:rPr lang="pl-PL" altLang="pl-PL" smtClean="0"/>
              <a:pPr>
                <a:defRPr/>
              </a:pPr>
              <a:t>37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71075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EFE07226-641C-2A51-2537-EA936CCC1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025" y="404813"/>
            <a:ext cx="8235950" cy="568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1905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400"/>
              </a:spcBef>
              <a:buClr>
                <a:srgbClr val="E17000"/>
              </a:buClr>
              <a:buSzPct val="100000"/>
            </a:pPr>
            <a:endParaRPr lang="pl-PL" altLang="pl-PL">
              <a:solidFill>
                <a:srgbClr val="0070C0"/>
              </a:solidFill>
            </a:endParaRP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E838570F-56DF-7A7C-4EE3-C461D6C9E5ED}"/>
              </a:ext>
            </a:extLst>
          </p:cNvPr>
          <p:cNvSpPr txBox="1">
            <a:spLocks/>
          </p:cNvSpPr>
          <p:nvPr/>
        </p:nvSpPr>
        <p:spPr>
          <a:xfrm>
            <a:off x="1981200" y="160337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l-PL" altLang="pl-PL" sz="4400" b="1" u="sng" kern="0" dirty="0">
                <a:solidFill>
                  <a:srgbClr val="CC3300"/>
                </a:solidFill>
              </a:rPr>
              <a:t>Strona internetowa RDN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B36ADA1C-0337-C94D-AE9E-54EC2F8576F7}"/>
              </a:ext>
            </a:extLst>
          </p:cNvPr>
          <p:cNvSpPr txBox="1">
            <a:spLocks/>
          </p:cNvSpPr>
          <p:nvPr/>
        </p:nvSpPr>
        <p:spPr>
          <a:xfrm>
            <a:off x="1987550" y="1074737"/>
            <a:ext cx="8229600" cy="56229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altLang="pl-PL" sz="3600" kern="0" dirty="0"/>
              <a:t>Strona internetowa </a:t>
            </a:r>
            <a:r>
              <a:rPr lang="pl-PL" altLang="pl-PL" sz="4000" kern="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www.rdn.gov.pl</a:t>
            </a:r>
            <a:r>
              <a:rPr lang="pl-PL" altLang="pl-PL" sz="3600" kern="0" dirty="0"/>
              <a:t>, na której znajdą Państwo wiele ważnych informacji związanych z obszarem działania Rady Doskonałości Naukowej, w tym wzorów dokumentów składanych w postępowaniach oraz </a:t>
            </a:r>
            <a:r>
              <a:rPr lang="pl-PL" altLang="pl-PL" sz="3600" u="sng" kern="0" dirty="0"/>
              <a:t>PORADNIKI </a:t>
            </a:r>
            <a:r>
              <a:rPr lang="pl-PL" altLang="pl-PL" sz="3600" kern="0" dirty="0"/>
              <a:t>dotyczące postępowań habilitacyjnych i profesorskich, a także </a:t>
            </a:r>
            <a:r>
              <a:rPr lang="pl-PL" altLang="pl-PL" sz="3600" u="sng" kern="0" dirty="0"/>
              <a:t>PORADNIK</a:t>
            </a:r>
            <a:r>
              <a:rPr lang="pl-PL" altLang="pl-PL" sz="3600" kern="0" dirty="0"/>
              <a:t> dotyczący recenzji w postępowaniach o awans naukowy.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altLang="pl-PL" sz="3600" kern="0" dirty="0"/>
              <a:t>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pl-PL" altLang="pl-PL" sz="3200" kern="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F177F-3085-4025-8F7A-1AA050426C19}" type="slidenum">
              <a:rPr lang="pl-PL" altLang="pl-PL" smtClean="0"/>
              <a:pPr>
                <a:defRPr/>
              </a:pPr>
              <a:t>38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12287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EFE07226-641C-2A51-2537-EA936CCC1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025" y="404813"/>
            <a:ext cx="8235950" cy="568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1905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400"/>
              </a:spcBef>
              <a:buClr>
                <a:srgbClr val="E17000"/>
              </a:buClr>
              <a:buSzPct val="100000"/>
            </a:pPr>
            <a:endParaRPr lang="pl-PL" altLang="pl-PL">
              <a:solidFill>
                <a:srgbClr val="0070C0"/>
              </a:solidFill>
            </a:endParaRP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B36ADA1C-0337-C94D-AE9E-54EC2F8576F7}"/>
              </a:ext>
            </a:extLst>
          </p:cNvPr>
          <p:cNvSpPr txBox="1">
            <a:spLocks/>
          </p:cNvSpPr>
          <p:nvPr/>
        </p:nvSpPr>
        <p:spPr>
          <a:xfrm>
            <a:off x="1398786" y="692696"/>
            <a:ext cx="9377734" cy="56229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pl-PL" altLang="pl-PL" sz="3600" kern="0" dirty="0"/>
          </a:p>
          <a:p>
            <a:pPr marL="0" indent="0">
              <a:buNone/>
              <a:defRPr/>
            </a:pPr>
            <a:endParaRPr lang="pl-PL" altLang="pl-PL" sz="3600" kern="0" dirty="0"/>
          </a:p>
          <a:p>
            <a:pPr marL="0" indent="0">
              <a:buNone/>
              <a:defRPr/>
            </a:pPr>
            <a:r>
              <a:rPr lang="pl-PL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	      </a:t>
            </a:r>
            <a:r>
              <a:rPr lang="pl-PL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A5002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Dziękuję za uwagę</a:t>
            </a:r>
          </a:p>
          <a:p>
            <a:pPr marL="0" indent="0">
              <a:buNone/>
              <a:defRPr/>
            </a:pPr>
            <a:endParaRPr lang="pl-PL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0" indent="0">
              <a:buNone/>
              <a:defRPr/>
            </a:pPr>
            <a:endParaRPr lang="pl-PL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0" indent="0" algn="ctr" eaLnBrk="1" hangingPunct="1">
              <a:buNone/>
            </a:pPr>
            <a:r>
              <a:rPr lang="pl-PL" altLang="pl-PL" sz="2400" kern="0" dirty="0">
                <a:solidFill>
                  <a:srgbClr val="0070C0"/>
                </a:solidFill>
              </a:rPr>
              <a:t>prof. dr hab. Grzegorz Węgrzyn</a:t>
            </a:r>
          </a:p>
          <a:p>
            <a:pPr marL="0" indent="0" algn="ctr" eaLnBrk="1" hangingPunct="1">
              <a:buNone/>
            </a:pPr>
            <a:r>
              <a:rPr lang="pl-PL" altLang="pl-PL" sz="2000" kern="0" dirty="0">
                <a:solidFill>
                  <a:srgbClr val="0070C0"/>
                </a:solidFill>
              </a:rPr>
              <a:t>Zastępca Przewodniczącego Rady Doskonałości Naukowej</a:t>
            </a:r>
          </a:p>
          <a:p>
            <a:pPr marL="0" indent="0">
              <a:buNone/>
              <a:defRPr/>
            </a:pPr>
            <a:endParaRPr lang="pl-PL" sz="2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pl-PL" altLang="pl-PL" sz="3600" kern="0" dirty="0"/>
              <a:t>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pl-PL" altLang="pl-PL" kern="0" dirty="0"/>
          </a:p>
        </p:txBody>
      </p:sp>
    </p:spTree>
    <p:extLst>
      <p:ext uri="{BB962C8B-B14F-4D97-AF65-F5344CB8AC3E}">
        <p14:creationId xmlns:p14="http://schemas.microsoft.com/office/powerpoint/2010/main" val="550499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6167F8-9598-F125-2C32-D8DF3E63E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77484"/>
            <a:ext cx="8229600" cy="6563884"/>
          </a:xfrm>
        </p:spPr>
        <p:txBody>
          <a:bodyPr/>
          <a:lstStyle/>
          <a:p>
            <a:pPr algn="l"/>
            <a:r>
              <a:rPr lang="pl-PL" sz="3200" b="1" dirty="0">
                <a:solidFill>
                  <a:srgbClr val="FF0000"/>
                </a:solidFill>
              </a:rPr>
              <a:t>UWAGA!</a:t>
            </a:r>
            <a:br>
              <a:rPr lang="pl-PL" sz="3200" b="1" dirty="0">
                <a:solidFill>
                  <a:srgbClr val="FF0000"/>
                </a:solidFill>
              </a:rPr>
            </a:br>
            <a:br>
              <a:rPr lang="pl-PL" sz="3200" dirty="0"/>
            </a:br>
            <a:r>
              <a:rPr lang="pl-PL" sz="3200" dirty="0"/>
              <a:t>- W postępowaniach doktorskich podmioty doktoryzujące powinny stosować takie same zasady oceny merytorycznej wniosków, jakie stosowane są przez RDN w rozpatrywaniu wniosków o tytuł profesora.</a:t>
            </a:r>
            <a:br>
              <a:rPr lang="pl-PL" sz="3200" dirty="0"/>
            </a:br>
            <a:br>
              <a:rPr lang="pl-PL" sz="3200" dirty="0"/>
            </a:br>
            <a:r>
              <a:rPr lang="pl-PL" sz="3200" dirty="0"/>
              <a:t>- Wewnętrzne regulaminy podmiotów doktoryzujących </a:t>
            </a:r>
            <a:r>
              <a:rPr lang="pl-PL" sz="3200" b="1" u="sng" dirty="0">
                <a:solidFill>
                  <a:srgbClr val="C00000"/>
                </a:solidFill>
              </a:rPr>
              <a:t>NIE</a:t>
            </a:r>
            <a:r>
              <a:rPr lang="pl-PL" sz="3200" dirty="0"/>
              <a:t> powinny zawierać limitów ilościowych, w szczególności określających minimalne wysokości wskaźników </a:t>
            </a:r>
            <a:r>
              <a:rPr lang="pl-PL" sz="3200" dirty="0" err="1"/>
              <a:t>bibliometrycznych</a:t>
            </a:r>
            <a:r>
              <a:rPr lang="pl-PL" sz="3200" dirty="0"/>
              <a:t>, punktowych, itd.</a:t>
            </a:r>
          </a:p>
        </p:txBody>
      </p:sp>
    </p:spTree>
    <p:extLst>
      <p:ext uri="{BB962C8B-B14F-4D97-AF65-F5344CB8AC3E}">
        <p14:creationId xmlns:p14="http://schemas.microsoft.com/office/powerpoint/2010/main" val="3004978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608F3166-0EED-8C1D-37B3-E091D7A34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025" y="507378"/>
            <a:ext cx="8235950" cy="6336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1905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400"/>
              </a:spcBef>
              <a:buClr>
                <a:srgbClr val="E17000"/>
              </a:buClr>
              <a:buSzPct val="100000"/>
            </a:pPr>
            <a:endParaRPr lang="pl-PL" altLang="pl-PL">
              <a:solidFill>
                <a:srgbClr val="0070C0"/>
              </a:solidFill>
            </a:endParaRP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AFEC71DD-A5BD-9AC4-EB36-D6E056F31EBD}"/>
              </a:ext>
            </a:extLst>
          </p:cNvPr>
          <p:cNvSpPr txBox="1">
            <a:spLocks/>
          </p:cNvSpPr>
          <p:nvPr/>
        </p:nvSpPr>
        <p:spPr>
          <a:xfrm>
            <a:off x="1949069" y="14068"/>
            <a:ext cx="8229600" cy="158613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l-PL" altLang="pl-PL" b="1" u="sng" kern="0" dirty="0">
                <a:solidFill>
                  <a:schemeClr val="accent6">
                    <a:lumMod val="75000"/>
                  </a:schemeClr>
                </a:solidFill>
              </a:rPr>
              <a:t>Postępowanie w sprawie nadania stopnia dr. hab. 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EE07A7AC-0591-D3B9-E7D8-D0E9954DC09B}"/>
              </a:ext>
            </a:extLst>
          </p:cNvPr>
          <p:cNvSpPr txBox="1">
            <a:spLocks/>
          </p:cNvSpPr>
          <p:nvPr/>
        </p:nvSpPr>
        <p:spPr>
          <a:xfrm>
            <a:off x="1981200" y="1600200"/>
            <a:ext cx="8229600" cy="49971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pl-PL" altLang="pl-PL" sz="2800" kern="0" dirty="0"/>
              <a:t>Wymagania w stosunku do habilitanta:</a:t>
            </a:r>
          </a:p>
          <a:p>
            <a:pPr marL="514350" indent="-514350" algn="just">
              <a:buFont typeface="Arial" panose="020B0604020202020204" pitchFamily="34" charset="0"/>
              <a:buAutoNum type="arabicParenR"/>
              <a:defRPr/>
            </a:pPr>
            <a:r>
              <a:rPr lang="pl-PL" altLang="pl-PL" sz="2800" kern="0" dirty="0"/>
              <a:t>Posiadanie osiągnieć </a:t>
            </a:r>
            <a:r>
              <a:rPr lang="pl-PL" altLang="pl-PL" sz="2800" kern="0" dirty="0">
                <a:solidFill>
                  <a:srgbClr val="FF0000"/>
                </a:solidFill>
              </a:rPr>
              <a:t>(więcej niż jednego osiągniecia!)</a:t>
            </a:r>
            <a:r>
              <a:rPr lang="pl-PL" altLang="pl-PL" sz="28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altLang="pl-PL" sz="2800" kern="0" dirty="0"/>
              <a:t>stanowiących znaczny wkład autora w rozwój danej dyscypliny, w tym co najmniej jednej monografii lub cyklu powiązanych tematycznie artykułów….</a:t>
            </a:r>
          </a:p>
          <a:p>
            <a:pPr marL="514350" indent="-514350" algn="just">
              <a:buFont typeface="Arial" panose="020B0604020202020204" pitchFamily="34" charset="0"/>
              <a:buAutoNum type="arabicParenR"/>
              <a:defRPr/>
            </a:pPr>
            <a:r>
              <a:rPr lang="pl-PL" altLang="pl-PL" sz="2800" kern="0" dirty="0"/>
              <a:t>Wykazanie się istotną aktywnością naukową w więcej niż jednej uczelni lub jednostce naukowej… </a:t>
            </a:r>
            <a:r>
              <a:rPr lang="pl-PL" altLang="pl-PL" sz="2800" kern="0" dirty="0">
                <a:solidFill>
                  <a:srgbClr val="FF0000"/>
                </a:solidFill>
              </a:rPr>
              <a:t>(warunku tego NIE spełnia współpraca, w której habilitant cały czas pracuje w tym samym miejscu).</a:t>
            </a:r>
            <a:endParaRPr lang="pl-PL" altLang="pl-PL" sz="28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167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608F3166-0EED-8C1D-37B3-E091D7A34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025" y="507378"/>
            <a:ext cx="8235950" cy="6336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1905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400"/>
              </a:spcBef>
              <a:buClr>
                <a:srgbClr val="E17000"/>
              </a:buClr>
              <a:buSzPct val="100000"/>
            </a:pPr>
            <a:endParaRPr lang="pl-PL" altLang="pl-PL">
              <a:solidFill>
                <a:srgbClr val="0070C0"/>
              </a:solidFill>
            </a:endParaRP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AFEC71DD-A5BD-9AC4-EB36-D6E056F31EBD}"/>
              </a:ext>
            </a:extLst>
          </p:cNvPr>
          <p:cNvSpPr txBox="1">
            <a:spLocks/>
          </p:cNvSpPr>
          <p:nvPr/>
        </p:nvSpPr>
        <p:spPr>
          <a:xfrm>
            <a:off x="1949069" y="14068"/>
            <a:ext cx="8229600" cy="158613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l-PL" altLang="pl-PL" b="1" u="sng" kern="0" dirty="0">
                <a:solidFill>
                  <a:schemeClr val="accent6">
                    <a:lumMod val="75000"/>
                  </a:schemeClr>
                </a:solidFill>
              </a:rPr>
              <a:t>Postępowanie w sprawie nadania stopnia dr. hab. 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EE07A7AC-0591-D3B9-E7D8-D0E9954DC09B}"/>
              </a:ext>
            </a:extLst>
          </p:cNvPr>
          <p:cNvSpPr txBox="1">
            <a:spLocks/>
          </p:cNvSpPr>
          <p:nvPr/>
        </p:nvSpPr>
        <p:spPr>
          <a:xfrm>
            <a:off x="1981200" y="1600200"/>
            <a:ext cx="8229600" cy="49971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pl-PL" altLang="pl-PL" sz="2800" kern="0" dirty="0"/>
              <a:t>Osiągnięcia stanowiące znaczny wkład habilitanta w rozwój danej dyscypliny mogą, ale </a:t>
            </a:r>
            <a:r>
              <a:rPr lang="pl-PL" altLang="pl-PL" sz="2800" b="1" u="sng" kern="0" dirty="0">
                <a:solidFill>
                  <a:srgbClr val="FF0000"/>
                </a:solidFill>
              </a:rPr>
              <a:t>nie</a:t>
            </a:r>
            <a:r>
              <a:rPr lang="pl-PL" altLang="pl-PL" sz="2800" kern="0" dirty="0"/>
              <a:t> muszą powstać ani zostać opublikowane po uzyskaniu stopnia doktora. W przeciwieństwie do wcześniej obowiązujących przepisów, aktualna ustawa </a:t>
            </a:r>
            <a:r>
              <a:rPr lang="pl-PL" altLang="pl-PL" sz="2800" kern="0" dirty="0">
                <a:solidFill>
                  <a:srgbClr val="FF0000"/>
                </a:solidFill>
              </a:rPr>
              <a:t>zniosła ramy czasowe </a:t>
            </a:r>
            <a:r>
              <a:rPr lang="pl-PL" altLang="pl-PL" sz="2800" kern="0" dirty="0"/>
              <a:t>odnośnie do terminu, w którym powstały osiągnięcia kandydatów do stopnia dr. hab. Zatem osiągnięcia te mogą być udokumentowane również publikacjami wydanymi przed uzyskaniem stopnia doktora.</a:t>
            </a:r>
            <a:endParaRPr lang="pl-PL" altLang="pl-PL" sz="28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28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608F3166-0EED-8C1D-37B3-E091D7A34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885" y="520448"/>
            <a:ext cx="8235950" cy="6336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1905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400"/>
              </a:spcBef>
              <a:buClr>
                <a:srgbClr val="E17000"/>
              </a:buClr>
              <a:buSzPct val="100000"/>
            </a:pPr>
            <a:endParaRPr lang="pl-PL" altLang="pl-PL">
              <a:solidFill>
                <a:srgbClr val="0070C0"/>
              </a:solidFill>
            </a:endParaRP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AFEC71DD-A5BD-9AC4-EB36-D6E056F31EBD}"/>
              </a:ext>
            </a:extLst>
          </p:cNvPr>
          <p:cNvSpPr txBox="1">
            <a:spLocks/>
          </p:cNvSpPr>
          <p:nvPr/>
        </p:nvSpPr>
        <p:spPr>
          <a:xfrm>
            <a:off x="1949069" y="14068"/>
            <a:ext cx="8229600" cy="158613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l-PL" altLang="pl-PL" b="1" u="sng" kern="0" dirty="0">
                <a:solidFill>
                  <a:schemeClr val="accent6">
                    <a:lumMod val="75000"/>
                  </a:schemeClr>
                </a:solidFill>
              </a:rPr>
              <a:t>Postępowanie w sprawie nadania stopnia dr. hab. 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EE07A7AC-0591-D3B9-E7D8-D0E9954DC09B}"/>
              </a:ext>
            </a:extLst>
          </p:cNvPr>
          <p:cNvSpPr txBox="1">
            <a:spLocks/>
          </p:cNvSpPr>
          <p:nvPr/>
        </p:nvSpPr>
        <p:spPr>
          <a:xfrm>
            <a:off x="1949069" y="1412776"/>
            <a:ext cx="8229600" cy="53285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pl-PL" altLang="pl-PL" sz="2800" kern="0" dirty="0"/>
              <a:t>Wskazany przez osobę ubiegającą się o nadanie stopnia doktora habilitowanego podmiot habilitujący może, w terminie 4 tygodni od dnia otrzymania wniosku, odmówić wyrażenia zgody na przeprowadzenie postępowania. </a:t>
            </a:r>
            <a:r>
              <a:rPr lang="pl-PL" altLang="pl-PL" sz="2800" kern="0" dirty="0">
                <a:solidFill>
                  <a:srgbClr val="FF0000"/>
                </a:solidFill>
              </a:rPr>
              <a:t>Termin ten jest terminem zawitym. Oznacza to, że po jego bezskutecznym upływie podmiot habilitujący nie może odmówić wyrażenia zgody na przeprowadzenie postępowania.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pl-PL" altLang="pl-PL" sz="2800" kern="0" dirty="0"/>
              <a:t>W przypadku skutecznej odmowy, RDN wyznacza inny podmiot, który jest zobowiązany przeprowadzić postępowanie.</a:t>
            </a:r>
          </a:p>
        </p:txBody>
      </p:sp>
    </p:spTree>
    <p:extLst>
      <p:ext uri="{BB962C8B-B14F-4D97-AF65-F5344CB8AC3E}">
        <p14:creationId xmlns:p14="http://schemas.microsoft.com/office/powerpoint/2010/main" val="2650583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3AFD1549-606F-0C42-370C-CD7D5B19A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025" y="404813"/>
            <a:ext cx="8235950" cy="568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1905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400"/>
              </a:spcBef>
              <a:buClr>
                <a:srgbClr val="E17000"/>
              </a:buClr>
              <a:buSzPct val="100000"/>
            </a:pPr>
            <a:endParaRPr lang="pl-PL" altLang="pl-PL">
              <a:solidFill>
                <a:srgbClr val="0070C0"/>
              </a:solidFill>
            </a:endParaRP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9E72F2EC-A099-6624-3BE5-C9D343B85B34}"/>
              </a:ext>
            </a:extLst>
          </p:cNvPr>
          <p:cNvSpPr txBox="1">
            <a:spLocks/>
          </p:cNvSpPr>
          <p:nvPr/>
        </p:nvSpPr>
        <p:spPr>
          <a:xfrm>
            <a:off x="1956321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l-PL" altLang="pl-PL" b="1" u="sng" kern="0" dirty="0">
                <a:solidFill>
                  <a:schemeClr val="accent6">
                    <a:lumMod val="75000"/>
                  </a:schemeClr>
                </a:solidFill>
              </a:rPr>
              <a:t>Postępowanie w sprawie nadania stopnia dr. hab. 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7C31C04E-255C-4E9B-0798-C43D904520DD}"/>
              </a:ext>
            </a:extLst>
          </p:cNvPr>
          <p:cNvSpPr txBox="1">
            <a:spLocks/>
          </p:cNvSpPr>
          <p:nvPr/>
        </p:nvSpPr>
        <p:spPr>
          <a:xfrm>
            <a:off x="911424" y="1513181"/>
            <a:ext cx="10297144" cy="497969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pl-PL" altLang="pl-PL" sz="2800" kern="0" dirty="0"/>
              <a:t>Komisja habilitacyjna przeprowadza kolokwium habilitacyjne. </a:t>
            </a:r>
            <a:r>
              <a:rPr lang="pl-PL" altLang="pl-PL" sz="2800" kern="0" dirty="0">
                <a:solidFill>
                  <a:srgbClr val="FF0000"/>
                </a:solidFill>
              </a:rPr>
              <a:t>UWAGA - kolokwium obowiązkowe i publiczne we wszystkich dyscyplinach naukowych; komisja może odstąpić od przeprowadzenia kolokwium (</a:t>
            </a:r>
            <a:r>
              <a:rPr lang="pl-PL" altLang="pl-PL" sz="2800" u="sng" kern="0" dirty="0">
                <a:solidFill>
                  <a:srgbClr val="6600FF"/>
                </a:solidFill>
              </a:rPr>
              <a:t>konieczna uchwała komisji</a:t>
            </a:r>
            <a:r>
              <a:rPr lang="pl-PL" altLang="pl-PL" sz="2800" kern="0" dirty="0">
                <a:solidFill>
                  <a:srgbClr val="FF0000"/>
                </a:solidFill>
              </a:rPr>
              <a:t>) jeśli wniosek został złożony do RDN przed 30 września 2023 r.</a:t>
            </a:r>
            <a:endParaRPr lang="pl-PL" altLang="pl-PL" sz="2800" kern="0" dirty="0"/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pl-PL" altLang="pl-PL" sz="2800" kern="0" dirty="0"/>
              <a:t>Uchwałę zawierającą opinię w sprawie nadania stopnia doktora habilitowanego komisja podejmuje w głosowaniu jawnym (na wniosek osoby ubiegającej się o nadanie stopnia uchwałę podejmuje się w głosowaniu tajnym). </a:t>
            </a:r>
            <a:r>
              <a:rPr lang="pl-PL" altLang="pl-PL" sz="2800" b="1" u="sng" kern="0" dirty="0">
                <a:solidFill>
                  <a:srgbClr val="FF0000"/>
                </a:solidFill>
              </a:rPr>
              <a:t>Opinia nie może być pozytywna, jeśli co najmniej dwie recenzje są negatywne (wtedy nie przeprowadza się też kolokwium).</a:t>
            </a:r>
            <a:endParaRPr lang="pl-PL" altLang="pl-PL" sz="2800" kern="0" dirty="0"/>
          </a:p>
        </p:txBody>
      </p:sp>
    </p:spTree>
    <p:extLst>
      <p:ext uri="{BB962C8B-B14F-4D97-AF65-F5344CB8AC3E}">
        <p14:creationId xmlns:p14="http://schemas.microsoft.com/office/powerpoint/2010/main" val="3395746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7B0A4EAD-777E-F311-0C11-8D2C41EA3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025" y="404813"/>
            <a:ext cx="8235950" cy="568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1905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400"/>
              </a:spcBef>
              <a:buClr>
                <a:srgbClr val="E17000"/>
              </a:buClr>
              <a:buSzPct val="100000"/>
            </a:pPr>
            <a:endParaRPr lang="pl-PL" altLang="pl-PL">
              <a:solidFill>
                <a:srgbClr val="0070C0"/>
              </a:solidFill>
            </a:endParaRP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AED88ADD-3130-2CA6-937D-7D54A85BD83D}"/>
              </a:ext>
            </a:extLst>
          </p:cNvPr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l-PL" altLang="pl-PL" b="1" u="sng" kern="0" dirty="0">
                <a:solidFill>
                  <a:schemeClr val="accent6">
                    <a:lumMod val="75000"/>
                  </a:schemeClr>
                </a:solidFill>
              </a:rPr>
              <a:t>Postępowanie w sprawie nadania stopnia dr. hab. 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0BED70AE-836A-2807-1333-7FB61552965A}"/>
              </a:ext>
            </a:extLst>
          </p:cNvPr>
          <p:cNvSpPr txBox="1">
            <a:spLocks/>
          </p:cNvSpPr>
          <p:nvPr/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endParaRPr lang="pl-PL" altLang="pl-PL" sz="2800" kern="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pl-PL" altLang="pl-PL" sz="2800" kern="0" dirty="0"/>
              <a:t>Na podstawie uchwały komisji, podmiot habilitujący, w terminie miesiąca od dnia jej otrzymania, nadaje stopień doktora habilitowanego albo odmawia jego nadania. </a:t>
            </a:r>
            <a:r>
              <a:rPr lang="pl-PL" altLang="pl-PL" sz="2800" b="1" u="sng" kern="0" dirty="0">
                <a:solidFill>
                  <a:srgbClr val="FF0000"/>
                </a:solidFill>
              </a:rPr>
              <a:t>Podmiot habilitujący odmawia nadania stopnia dr. hab. w przypadku, gdy opinia komisji jest negatywna</a:t>
            </a:r>
            <a:r>
              <a:rPr lang="pl-PL" altLang="pl-PL" sz="2800" kern="0" dirty="0"/>
              <a:t>;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pl-PL" altLang="pl-PL" sz="2800" kern="0" dirty="0"/>
              <a:t>Od decyzji o odmowie nadania stopnia doktora habilitowanego przysługuje odwołanie do RDN.</a:t>
            </a:r>
          </a:p>
        </p:txBody>
      </p:sp>
    </p:spTree>
    <p:extLst>
      <p:ext uri="{BB962C8B-B14F-4D97-AF65-F5344CB8AC3E}">
        <p14:creationId xmlns:p14="http://schemas.microsoft.com/office/powerpoint/2010/main" val="1552562576"/>
      </p:ext>
    </p:extLst>
  </p:cSld>
  <p:clrMapOvr>
    <a:masterClrMapping/>
  </p:clrMapOvr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</TotalTime>
  <Words>1756</Words>
  <Application>Microsoft Office PowerPoint</Application>
  <PresentationFormat>Panoramiczny</PresentationFormat>
  <Paragraphs>134</Paragraphs>
  <Slides>39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39</vt:i4>
      </vt:variant>
    </vt:vector>
  </HeadingPairs>
  <TitlesOfParts>
    <vt:vector size="45" baseType="lpstr">
      <vt:lpstr>Aptos</vt:lpstr>
      <vt:lpstr>Arial</vt:lpstr>
      <vt:lpstr>Calibri</vt:lpstr>
      <vt:lpstr>Wingdings</vt:lpstr>
      <vt:lpstr>Projekt domyślny</vt:lpstr>
      <vt:lpstr>Projekt domyślny</vt:lpstr>
      <vt:lpstr>Prezentacja programu PowerPoint</vt:lpstr>
      <vt:lpstr>Prezentacja programu PowerPoint</vt:lpstr>
      <vt:lpstr>Prezentacja programu PowerPoint</vt:lpstr>
      <vt:lpstr>UWAGA!  - W postępowaniach doktorskich podmioty doktoryzujące powinny stosować takie same zasady oceny merytorycznej wniosków, jakie stosowane są przez RDN w rozpatrywaniu wniosków o tytuł profesora.  - Wewnętrzne regulaminy podmiotów doktoryzujących NIE powinny zawierać limitów ilościowych, w szczególności określających minimalne wysokości wskaźników bibliometrycznych, punktowych, itd.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UWAGA!  Wewnętrzne regulaminy podmiotów habilitujących NIE powinny zawierać limitów ilościowych, w szczególności określających minimalne wysokości wskaźników bibliometrycznych, punktowych, itd.</vt:lpstr>
      <vt:lpstr>UWAGI</vt:lpstr>
      <vt:lpstr>UWAGI</vt:lpstr>
      <vt:lpstr>UWAGI</vt:lpstr>
      <vt:lpstr>UWAGI</vt:lpstr>
      <vt:lpstr>UWAGI</vt:lpstr>
      <vt:lpstr>UWAGI</vt:lpstr>
      <vt:lpstr>PRZYKŁAD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UWAGI</vt:lpstr>
      <vt:lpstr>UWAGI</vt:lpstr>
      <vt:lpstr>UWAGI</vt:lpstr>
      <vt:lpstr>Prezentacja programu PowerPoint</vt:lpstr>
      <vt:lpstr>Prezentacja programu PowerPoint</vt:lpstr>
    </vt:vector>
  </TitlesOfParts>
  <Company>UG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Biochemia i genetyka bakterii i bakteriofagów:  implikacje dla biologii organizmów eukariotycznych i medycyny</dc:title>
  <dc:creator>KBM</dc:creator>
  <cp:lastModifiedBy>Grzegorz Węgrzyn</cp:lastModifiedBy>
  <cp:revision>194</cp:revision>
  <dcterms:created xsi:type="dcterms:W3CDTF">2005-09-07T21:18:15Z</dcterms:created>
  <dcterms:modified xsi:type="dcterms:W3CDTF">2025-03-24T07:47:25Z</dcterms:modified>
</cp:coreProperties>
</file>