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7" r:id="rId2"/>
    <p:sldId id="258" r:id="rId3"/>
    <p:sldId id="265" r:id="rId4"/>
    <p:sldId id="263" r:id="rId5"/>
    <p:sldId id="264" r:id="rId6"/>
    <p:sldId id="259" r:id="rId7"/>
    <p:sldId id="266" r:id="rId8"/>
    <p:sldId id="261" r:id="rId9"/>
    <p:sldId id="260" r:id="rId10"/>
    <p:sldId id="262" r:id="rId11"/>
    <p:sldId id="267" r:id="rId12"/>
    <p:sldId id="268" r:id="rId13"/>
    <p:sldId id="269" r:id="rId14"/>
    <p:sldId id="270" r:id="rId15"/>
    <p:sldId id="273" r:id="rId16"/>
    <p:sldId id="271" r:id="rId17"/>
    <p:sldId id="272" r:id="rId18"/>
    <p:sldId id="277" r:id="rId19"/>
    <p:sldId id="288" r:id="rId20"/>
    <p:sldId id="289" r:id="rId21"/>
    <p:sldId id="274" r:id="rId22"/>
    <p:sldId id="275" r:id="rId23"/>
    <p:sldId id="278" r:id="rId24"/>
    <p:sldId id="282" r:id="rId25"/>
    <p:sldId id="283" r:id="rId26"/>
    <p:sldId id="285" r:id="rId27"/>
    <p:sldId id="287" r:id="rId28"/>
    <p:sldId id="276" r:id="rId29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orzeczeń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E92-441A-8FE0-9DFE0F93D2D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E92-441A-8FE0-9DFE0F93D2DC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E92-441A-8FE0-9DFE0F93D2DC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CB9F-4028-A1F1-07D33DA1638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14</c:v>
                </c:pt>
                <c:pt idx="1">
                  <c:v>29</c:v>
                </c:pt>
                <c:pt idx="2">
                  <c:v>27</c:v>
                </c:pt>
                <c:pt idx="3">
                  <c:v>44</c:v>
                </c:pt>
                <c:pt idx="4">
                  <c:v>41</c:v>
                </c:pt>
                <c:pt idx="5">
                  <c:v>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E92-441A-8FE0-9DFE0F93D2D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Ref>
              <c:f>Arkusz1!$A$2:$A$7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Arkusz1!$C$2:$C$7</c:f>
              <c:numCache>
                <c:formatCode>General</c:formatCode>
                <c:ptCount val="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E92-441A-8FE0-9DFE0F93D2DC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Ref>
              <c:f>Arkusz1!$A$2:$A$7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Arkusz1!$D$2:$D$7</c:f>
              <c:numCache>
                <c:formatCode>General</c:formatCode>
                <c:ptCount val="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E92-441A-8FE0-9DFE0F93D2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5"/>
        <c:overlap val="-70"/>
        <c:axId val="-734061968"/>
        <c:axId val="-734059248"/>
      </c:barChart>
      <c:catAx>
        <c:axId val="-73406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734059248"/>
        <c:crosses val="autoZero"/>
        <c:auto val="1"/>
        <c:lblAlgn val="ctr"/>
        <c:lblOffset val="100"/>
        <c:noMultiLvlLbl val="0"/>
      </c:catAx>
      <c:valAx>
        <c:axId val="-73405924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734061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>
              <a:latin typeface="Calibri" panose="020F0502020204030204" pitchFamily="34" charset="0"/>
            </a:endParaRP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6C780F1-8920-4F70-8928-22D34454FCB3}" type="datetime1">
              <a:rPr lang="pl-PL" smtClean="0">
                <a:latin typeface="Calibri" panose="020F0502020204030204" pitchFamily="34" charset="0"/>
              </a:rPr>
              <a:t>17.03.2025</a:t>
            </a:fld>
            <a:endParaRPr lang="pl-PL">
              <a:latin typeface="Calibri" panose="020F0502020204030204" pitchFamily="34" charset="0"/>
            </a:endParaRPr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>
              <a:latin typeface="Calibri" panose="020F0502020204030204" pitchFamily="34" charset="0"/>
            </a:endParaRPr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C33ADDF-418B-4AEE-81B9-E77B3218F8B3}" type="slidenum">
              <a:rPr lang="pl-PL" smtClean="0">
                <a:latin typeface="Calibri" panose="020F0502020204030204" pitchFamily="34" charset="0"/>
              </a:rPr>
              <a:t>‹#›</a:t>
            </a:fld>
            <a:endParaRPr 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pl-PL" noProof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F2AA167-9E3E-49DA-B722-1E96E8602C4C}" type="datetime1">
              <a:rPr lang="pl-PL" noProof="0" smtClean="0"/>
              <a:t>17.03.2025</a:t>
            </a:fld>
            <a:endParaRPr lang="pl-PL" noProof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275029A-2D1E-47A5-9598-4A9AC47B3AC1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5029A-2D1E-47A5-9598-4A9AC47B3AC1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0265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10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276153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11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004004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12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371838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13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172007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14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3968914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15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3322336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16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66947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17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9211333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18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3112068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C3041A7-8FD2-6EF3-9E09-EBA2F75A98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xmlns="" id="{5EE3DEF0-2A1F-3714-0A1A-A7634A4299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xmlns="" id="{FD95F49F-84B9-B024-261B-7FC26F9C31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62AD1B42-0AB3-2D85-F484-0B6DA61E80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19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551563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2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41524854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9333935-DC3F-24BD-05B4-ED8C1300C0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xmlns="" id="{085725CD-97FC-8198-16A9-740D9E8C95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xmlns="" id="{8AA20755-FE26-394A-628B-B47EFE3BEF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A5B46A6B-EF07-395F-24C3-158224184F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20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9664549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21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1534949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22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723611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23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9296092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24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8964444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25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2813641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26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84847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27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6975021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5029A-2D1E-47A5-9598-4A9AC47B3AC1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4809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3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091023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4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418920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5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097637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6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76438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7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387469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8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534174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5029A-2D1E-47A5-9598-4A9AC47B3AC1}" type="slidenum">
              <a:rPr lang="pl-PL" noProof="0" smtClean="0"/>
              <a:pPr/>
              <a:t>9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458794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7392B052-98E2-475A-8DC6-6EEEE9487853}" type="datetime1">
              <a:rPr lang="pl-PL" noProof="0" smtClean="0"/>
              <a:t>17.03.2025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Rada Doskonałości Naukowej, Warszawa 13 marca 2023 r.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A2CFA1-9DEC-4729-89DF-DB632F83DD94}" type="datetime1">
              <a:rPr lang="pl-PL" noProof="0" smtClean="0"/>
              <a:t>17.03.2025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Rada Doskonałości Naukowej, Warszawa 13 marca 2023 r.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780AE549-C7D1-4C2F-9A20-5036964A68F5}" type="datetime1">
              <a:rPr lang="pl-PL" noProof="0" smtClean="0"/>
              <a:t>17.03.2025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Rada Doskonałości Naukowej, Warszawa 13 marca 2023 r.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997056C0-F2AD-418E-8ABD-976864D21889}" type="datetime1">
              <a:rPr lang="pl-PL" noProof="0" smtClean="0"/>
              <a:t>17.03.2025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Rada Doskonałości Naukowej, Warszawa 13 marca 2023 r.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latin typeface="Century Gothic" panose="020B0502020202020204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C1C07D25-7F64-4CE2-B4B6-8A30513E130A}" type="datetime1">
              <a:rPr lang="pl-PL" noProof="0" smtClean="0"/>
              <a:t>17.03.2025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Rada Doskonałości Naukowej, Warszawa 13 marca 2023 r.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/>
              <a:t>Kliknij, aby edytować styl wzorca tytułu</a:t>
            </a:r>
            <a:endParaRPr lang="pl-PL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>
                <a:latin typeface="Century Gothic" panose="020B0502020202020204" pitchFamily="34" charset="0"/>
              </a:defRPr>
            </a:lvl1pPr>
            <a:lvl2pPr>
              <a:defRPr sz="2400">
                <a:latin typeface="Century Gothic" panose="020B0502020202020204" pitchFamily="34" charset="0"/>
              </a:defRPr>
            </a:lvl2pPr>
            <a:lvl3pPr>
              <a:defRPr sz="2000">
                <a:latin typeface="Century Gothic" panose="020B0502020202020204" pitchFamily="34" charset="0"/>
              </a:defRPr>
            </a:lvl3pPr>
            <a:lvl4pPr>
              <a:defRPr sz="1800">
                <a:latin typeface="Century Gothic" panose="020B0502020202020204" pitchFamily="34" charset="0"/>
              </a:defRPr>
            </a:lvl4pPr>
            <a:lvl5pPr>
              <a:defRPr sz="1800">
                <a:latin typeface="Century Gothic" panose="020B0502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>
                <a:latin typeface="Century Gothic" panose="020B0502020202020204" pitchFamily="34" charset="0"/>
              </a:defRPr>
            </a:lvl1pPr>
            <a:lvl2pPr>
              <a:defRPr sz="2400">
                <a:latin typeface="Century Gothic" panose="020B0502020202020204" pitchFamily="34" charset="0"/>
              </a:defRPr>
            </a:lvl2pPr>
            <a:lvl3pPr>
              <a:defRPr sz="2000">
                <a:latin typeface="Century Gothic" panose="020B0502020202020204" pitchFamily="34" charset="0"/>
              </a:defRPr>
            </a:lvl3pPr>
            <a:lvl4pPr>
              <a:defRPr sz="1800">
                <a:latin typeface="Century Gothic" panose="020B0502020202020204" pitchFamily="34" charset="0"/>
              </a:defRPr>
            </a:lvl4pPr>
            <a:lvl5pPr>
              <a:defRPr sz="1800">
                <a:latin typeface="Century Gothic" panose="020B0502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B04251CB-B5E7-4A91-BD6C-3D8877C04BE4}" type="datetime1">
              <a:rPr lang="pl-PL" smtClean="0"/>
              <a:t>17.03.2025</a:t>
            </a:fld>
            <a:endParaRPr lang="pl-PL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/>
              <a:t>Rada Doskonałości Naukowej, Warszawa 13 marca 2023 r.</a:t>
            </a:r>
            <a:endParaRPr lang="pl-PL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/>
              <a:t>Kliknij, aby edytować styl wzorca tytułu</a:t>
            </a:r>
            <a:endParaRPr lang="pl-PL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wzorców tekstu</a:t>
            </a:r>
            <a:endParaRPr lang="pl-PL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 hasCustomPrompt="1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wzorców tekstu</a:t>
            </a:r>
            <a:endParaRPr lang="pl-PL" dirty="0"/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 hasCustomPrompt="1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FAC2102-1C1F-40EF-AB65-F81467F61D83}" type="datetime1">
              <a:rPr lang="pl-PL" smtClean="0"/>
              <a:t>17.03.2025</a:t>
            </a:fld>
            <a:endParaRPr lang="pl-PL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/>
              <a:t>Rada Doskonałości Naukowej, Warszawa 13 marca 2023 r.</a:t>
            </a:r>
            <a:endParaRPr lang="pl-PL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E7DC803-2829-45C4-BCCE-5BE0FF0558F4}" type="datetime1">
              <a:rPr lang="pl-PL" noProof="0" smtClean="0"/>
              <a:t>17.03.2025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Rada Doskonałości Naukowej, Warszawa 13 marca 2023 r.</a:t>
            </a:r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33E73370-B215-4CAF-A64B-D9C0DBE7C63E}" type="datetime1">
              <a:rPr lang="pl-PL" noProof="0" smtClean="0"/>
              <a:t>17.03.2025</a:t>
            </a:fld>
            <a:endParaRPr lang="pl-PL" noProof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Rada Doskonałości Naukowej, Warszawa 13 marca 2023 r.</a:t>
            </a:r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>
                <a:latin typeface="Century Gothic" panose="020B0502020202020204" pitchFamily="34" charset="0"/>
              </a:defRPr>
            </a:lvl1pPr>
            <a:lvl2pPr>
              <a:defRPr sz="2800">
                <a:latin typeface="Century Gothic" panose="020B0502020202020204" pitchFamily="34" charset="0"/>
              </a:defRPr>
            </a:lvl2pPr>
            <a:lvl3pPr>
              <a:defRPr sz="2400">
                <a:latin typeface="Century Gothic" panose="020B0502020202020204" pitchFamily="34" charset="0"/>
              </a:defRPr>
            </a:lvl3pPr>
            <a:lvl4pPr>
              <a:defRPr sz="2000">
                <a:latin typeface="Century Gothic" panose="020B0502020202020204" pitchFamily="34" charset="0"/>
              </a:defRPr>
            </a:lvl4pPr>
            <a:lvl5pPr>
              <a:defRPr sz="2000">
                <a:latin typeface="Century Gothic" panose="020B0502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218FEB96-486D-4EFD-82F6-E5873B5B6A60}" type="datetime1">
              <a:rPr lang="pl-PL" noProof="0" smtClean="0"/>
              <a:t>17.03.2025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Rada Doskonałości Naukowej, Warszawa 13 marca 2023 r.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Obraz — symbol zastępczy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>
                <a:latin typeface="Century Gothic" panose="020B0502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1D31C317-114C-43AF-BCC8-C82F6D87EB7B}" type="datetime1">
              <a:rPr lang="pl-PL" noProof="0" smtClean="0"/>
              <a:t>17.03.2025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Rada Doskonałości Naukowej, Warszawa 13 marca 2023 r.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4CEC409C-131F-4745-9185-A945F00FB2A6}" type="datetime1">
              <a:rPr lang="pl-PL" noProof="0" smtClean="0"/>
              <a:t>17.03.2025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Rada Doskonałości Naukowej, Warszawa 13 marca 2023 r.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90945" y="1041400"/>
            <a:ext cx="11371811" cy="2387600"/>
          </a:xfrm>
        </p:spPr>
        <p:txBody>
          <a:bodyPr rtlCol="0">
            <a:normAutofit fontScale="90000"/>
          </a:bodyPr>
          <a:lstStyle/>
          <a:p>
            <a:pPr rtl="0"/>
            <a:r>
              <a:rPr lang="pl-PL" b="1" dirty="0">
                <a:latin typeface="Century Gothic" panose="020B0502020202020204" pitchFamily="34" charset="0"/>
              </a:rPr>
              <a:t>Orzecznictwo sądów administracyjnych w sprawach awansów naukowych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90945" y="3879201"/>
            <a:ext cx="11654444" cy="1655762"/>
          </a:xfrm>
        </p:spPr>
        <p:txBody>
          <a:bodyPr rtlCol="0"/>
          <a:lstStyle/>
          <a:p>
            <a:pPr rtl="0"/>
            <a:r>
              <a:rPr lang="pl-PL" b="1" dirty="0"/>
              <a:t>prof. dr hab. Bronisław Sitek </a:t>
            </a:r>
            <a:r>
              <a:rPr lang="pl-PL" dirty="0"/>
              <a:t>– Przewodniczący Rady Doskonałości Naukowej</a:t>
            </a:r>
            <a:endParaRPr lang="pl-PL" dirty="0">
              <a:latin typeface="Century Gothic" panose="020B0502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45" y="5880326"/>
            <a:ext cx="775269" cy="904481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246909" y="5985164"/>
            <a:ext cx="10698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70C0"/>
                </a:solidFill>
              </a:rPr>
              <a:t>Rada Doskonałości Naukowej</a:t>
            </a:r>
          </a:p>
          <a:p>
            <a:r>
              <a:rPr lang="pl-PL" dirty="0"/>
              <a:t>								</a:t>
            </a:r>
            <a:r>
              <a:rPr lang="pl-PL" sz="1600" dirty="0">
                <a:solidFill>
                  <a:srgbClr val="002060"/>
                </a:solidFill>
              </a:rPr>
              <a:t>Wrocław, 24 marca 2025 r.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637607"/>
            <a:ext cx="114549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Uzasadnienie podejmowanych rozstrzygnięć w sprawach nadawania stopni naukowych i tytułu profesora</a:t>
            </a:r>
          </a:p>
          <a:p>
            <a:pPr algn="just"/>
            <a:endParaRPr lang="pl-PL" b="1" dirty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algn="just"/>
            <a:r>
              <a:rPr lang="pl-PL" dirty="0"/>
              <a:t>„Należy podkreślić, że uzasadnienie rozstrzygnięcia, mającego charakter decyzji administracyjnej, stanowi istotną gwarancję realizacji podstawowych zasad postępowania administracyjnego: zasady zaufania (art. 8 § 1 i 2 k.p.a.) i zasady przekonywania (art. 11 k.p.a.) oraz konstytucyjnej zasady prawa do sądu (art. 45 ust. 1 i 78 Konstytucji RP). Nie sposób przyjąć, że te zasady prawa mają w sprawach dotyczących nadania stopni naukowych i tytułu naukowego mniejsze znaczenie niż w innych sprawach załatwianych w postępowaniu administracyjnym. Trzeba dodać, że w sprawach o nadanie stopnia naukowego i tytułu naukowego wagę uzasadnienia rozstrzygnięcia, zawierającego wyczerpujące określenie jego motywów, podkreśla również to, że rozstrzygnięcia dotyczące tej materii mają w znaczącym stopniu charakter uznaniowy i że ich sądowa kontrola jest ograniczona, nie sięga bowiem aspektów merytorycznych.” 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Sygn. akt II SA/</a:t>
            </a:r>
            <a:r>
              <a:rPr lang="pl-PL" b="1" dirty="0" err="1"/>
              <a:t>Wa</a:t>
            </a:r>
            <a:r>
              <a:rPr lang="pl-PL" b="1" dirty="0"/>
              <a:t> 1963/21</a:t>
            </a:r>
          </a:p>
        </p:txBody>
      </p:sp>
    </p:spTree>
    <p:extLst>
      <p:ext uri="{BB962C8B-B14F-4D97-AF65-F5344CB8AC3E}">
        <p14:creationId xmlns:p14="http://schemas.microsoft.com/office/powerpoint/2010/main" val="4124957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637607"/>
            <a:ext cx="114549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Uzasadnienie podejmowanych rozstrzygnięć w sprawach nadawania stopni naukowych i tytułu profesora</a:t>
            </a:r>
          </a:p>
          <a:p>
            <a:pPr algn="just"/>
            <a:endParaRPr lang="pl-PL" b="1" dirty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algn="just"/>
            <a:r>
              <a:rPr lang="pl-PL" dirty="0"/>
              <a:t>„</a:t>
            </a:r>
            <a:r>
              <a:rPr lang="pl-PL" sz="1800" dirty="0"/>
              <a:t>Kandydatka ma bowiem prawo wiedzieć […] dlaczego – pomimo pozytywnych recenzji […] Rada uznała za wiarygodną jedynie recenzję negatywną, a jednocześnie, z jakich przyczyn odmówiła wiarygodności pozytywnym recenzjom znajdującym się w aktach sprawy. Powyższe narusza nie tylko dyspozycję art. 107 § 3 k.p.a., ale również wyrażoną w art. 8 § 1 k.p.a. zasadę pogłębiania zaufania.”</a:t>
            </a:r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b="1" dirty="0"/>
              <a:t>Sygn. akt II SA/</a:t>
            </a:r>
            <a:r>
              <a:rPr lang="pl-PL" b="1" dirty="0" err="1"/>
              <a:t>Wa</a:t>
            </a:r>
            <a:r>
              <a:rPr lang="pl-PL" b="1" dirty="0"/>
              <a:t> 840/20</a:t>
            </a:r>
          </a:p>
        </p:txBody>
      </p:sp>
    </p:spTree>
    <p:extLst>
      <p:ext uri="{BB962C8B-B14F-4D97-AF65-F5344CB8AC3E}">
        <p14:creationId xmlns:p14="http://schemas.microsoft.com/office/powerpoint/2010/main" val="1261258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588180"/>
            <a:ext cx="1145493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Istota odpowiedniego stosowania przepisów k.p.a. w postępowaniach o awans naukowy</a:t>
            </a:r>
          </a:p>
          <a:p>
            <a:pPr algn="just"/>
            <a:endParaRPr lang="pl-PL" b="1" dirty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algn="just"/>
            <a:r>
              <a:rPr lang="pl-PL" dirty="0"/>
              <a:t>„</a:t>
            </a:r>
            <a:r>
              <a:rPr lang="pl-PL" dirty="0">
                <a:solidFill>
                  <a:srgbClr val="000000"/>
                </a:solidFill>
              </a:rPr>
              <a:t>O</a:t>
            </a:r>
            <a:r>
              <a:rPr lang="pl-PL" i="0" dirty="0">
                <a:solidFill>
                  <a:srgbClr val="000000"/>
                </a:solidFill>
                <a:effectLst/>
              </a:rPr>
              <a:t>dpowiednie zastosowanie przepisów oznacza, że przy rozważaniu, które przepisy regulujące postępowanie administracyjne będą miały zastosowanie wprost, które z odpowiednimi modyfikacjami, a które w ogóle nie będą miały zastosowania, należy wziąć pod uwagę cechy charakterystyczne postępowań w sprawach stopni naukowych i tytułu naukowego. Odpowiednie stosowanie k.p.a. w postępowaniach dotyczących nadania stopnia doktora i doktora habilitowanego nie może jednak w żaden sposób zmienić charakteru tych postępowań, ponieważ przy odpowiednim stosowaniu wszelkich przepisów prawa modyfikacji mogą podlegać jedynie przepisy odpowiednio stosowane, a nie przepisy, które mają być przez nie uzupełniane.”</a:t>
            </a:r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b="1" dirty="0"/>
              <a:t>Sygn. akt I OSK 1790/21</a:t>
            </a:r>
          </a:p>
        </p:txBody>
      </p:sp>
    </p:spTree>
    <p:extLst>
      <p:ext uri="{BB962C8B-B14F-4D97-AF65-F5344CB8AC3E}">
        <p14:creationId xmlns:p14="http://schemas.microsoft.com/office/powerpoint/2010/main" val="175683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637607"/>
            <a:ext cx="1145493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Udział osoby ubiegającej się o awans naukowy w postępowaniu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„Postępowanie […] cechuje znaczna odrębność od postępowania prowadzonego na podstawie przepisów </a:t>
            </a:r>
            <a:r>
              <a:rPr lang="pl-PL" dirty="0" err="1"/>
              <a:t>k.p.a</a:t>
            </a:r>
            <a:r>
              <a:rPr lang="pl-PL" dirty="0"/>
              <a:t>, a osoba, której ono dotyczy, nie korzysta z prawa strony w rozumieniu art. 28 k.p.a.”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Sygn. akt I OSK 5625/21</a:t>
            </a:r>
          </a:p>
          <a:p>
            <a:pPr algn="just"/>
            <a:endParaRPr lang="pl-PL" b="1" dirty="0"/>
          </a:p>
          <a:p>
            <a:pPr algn="just"/>
            <a:endParaRPr lang="pl-PL" b="1" dirty="0"/>
          </a:p>
          <a:p>
            <a:pPr algn="just"/>
            <a:endParaRPr lang="pl-PL" b="1" dirty="0"/>
          </a:p>
          <a:p>
            <a:pPr algn="just"/>
            <a:r>
              <a:rPr lang="pl-PL" dirty="0"/>
              <a:t>„W postępowaniu tym osoba, której dotyczy uchwała, nie korzysta z praw strony w rozumieniu art. 28 k.p.a. Postępowanie dowodowe […] ograniczone jest natomiast wyłącznie do uzyskania recenzji.”</a:t>
            </a:r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Sygn. akt II SA/</a:t>
            </a:r>
            <a:r>
              <a:rPr lang="pl-PL" b="1" dirty="0" err="1"/>
              <a:t>Wa</a:t>
            </a:r>
            <a:r>
              <a:rPr lang="pl-PL" b="1" dirty="0"/>
              <a:t> 3179/21</a:t>
            </a:r>
          </a:p>
        </p:txBody>
      </p:sp>
    </p:spTree>
    <p:extLst>
      <p:ext uri="{BB962C8B-B14F-4D97-AF65-F5344CB8AC3E}">
        <p14:creationId xmlns:p14="http://schemas.microsoft.com/office/powerpoint/2010/main" val="220887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637607"/>
            <a:ext cx="114549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Udział osoby ubiegającej się o awans naukowy w postępowaniu</a:t>
            </a:r>
          </a:p>
          <a:p>
            <a:pPr algn="just"/>
            <a:endParaRPr lang="pl-PL" b="1" dirty="0"/>
          </a:p>
          <a:p>
            <a:pPr algn="just"/>
            <a:endParaRPr lang="pl-PL" b="1" dirty="0"/>
          </a:p>
          <a:p>
            <a:pPr algn="just"/>
            <a:r>
              <a:rPr lang="pl-PL" dirty="0"/>
              <a:t>„Z uwagi na specyfikę postępowania czynny udział strony w posiedzeniach […] jest ograniczony z uwagi na niejawny charakter tego postępowania.”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Sygn. akt I OSK 443/09</a:t>
            </a:r>
          </a:p>
          <a:p>
            <a:pPr algn="just"/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402660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629294"/>
            <a:ext cx="114549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Udział osoby ubiegającej się o awans naukowy w postępowaniu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dirty="0"/>
              <a:t>„W takim postępowaniu nie znajduje zastosowania zasada czynnego udziału strony w rozumieniu art. 10 </a:t>
            </a:r>
            <a:r>
              <a:rPr lang="pl-PL" dirty="0" err="1"/>
              <a:t>k.p.a</a:t>
            </a:r>
            <a:r>
              <a:rPr lang="pl-PL" dirty="0"/>
              <a:t>, choć habilitant – jako strona postępowania w sprawie nadania stopnia doktora habilitowanego – ma prawo wglądu w akta sprawy.”</a:t>
            </a:r>
          </a:p>
          <a:p>
            <a:pPr algn="just"/>
            <a:endParaRPr lang="pl-PL" b="1" dirty="0"/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Sygn. akt II SA/</a:t>
            </a:r>
            <a:r>
              <a:rPr lang="pl-PL" b="1" dirty="0" err="1"/>
              <a:t>Wa</a:t>
            </a:r>
            <a:r>
              <a:rPr lang="pl-PL" b="1" dirty="0"/>
              <a:t> 1215/20</a:t>
            </a:r>
          </a:p>
        </p:txBody>
      </p:sp>
    </p:spTree>
    <p:extLst>
      <p:ext uri="{BB962C8B-B14F-4D97-AF65-F5344CB8AC3E}">
        <p14:creationId xmlns:p14="http://schemas.microsoft.com/office/powerpoint/2010/main" val="265517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317553"/>
            <a:ext cx="1145493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Dowody w postępowaniach dotyczących nadawania stopni naukowych i tytułu profesora</a:t>
            </a:r>
          </a:p>
          <a:p>
            <a:pPr algn="just"/>
            <a:endParaRPr lang="pl-PL" dirty="0"/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„</a:t>
            </a:r>
            <a:r>
              <a:rPr lang="pl-PL" dirty="0"/>
              <a:t>Protokół obrad Komisji jest dokumentem urzędowym i jego treść stanowi dowód w sprawie.”</a:t>
            </a:r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Sygn. akt II SA/</a:t>
            </a:r>
            <a:r>
              <a:rPr lang="pl-PL" b="1" dirty="0" err="1"/>
              <a:t>Wa</a:t>
            </a:r>
            <a:r>
              <a:rPr lang="pl-PL" b="1" dirty="0"/>
              <a:t> 1281/20</a:t>
            </a:r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„</a:t>
            </a:r>
            <a:r>
              <a:rPr lang="pl-PL" dirty="0"/>
              <a:t>Protokół odzwierciedla przebieg posiedzenia, dyskusji, wyniki głosowania oraz treść uchwały, zatem stanowi dowód w sprawie, który podlega, podobnie jak podjęta uchwała, ocenie Sądu, czy </a:t>
            </a:r>
            <a:r>
              <a:rPr lang="pl-PL" dirty="0" smtClean="0"/>
              <a:t> w </a:t>
            </a:r>
            <a:r>
              <a:rPr lang="pl-PL" dirty="0"/>
              <a:t>postępowaniu przed organami I </a:t>
            </a:r>
            <a:r>
              <a:rPr lang="pl-PL" dirty="0" err="1"/>
              <a:t>i</a:t>
            </a:r>
            <a:r>
              <a:rPr lang="pl-PL" dirty="0"/>
              <a:t> II instancji były zachowane podstawowe reguły proceduralne dotyczące postępowania w sprawach stopni naukowych i tytułów naukowych”</a:t>
            </a:r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Sygn. akt II SA/</a:t>
            </a:r>
            <a:r>
              <a:rPr lang="pl-PL" b="1" dirty="0" err="1"/>
              <a:t>Wa</a:t>
            </a:r>
            <a:r>
              <a:rPr lang="pl-PL" b="1" dirty="0"/>
              <a:t> 1817/19</a:t>
            </a:r>
          </a:p>
        </p:txBody>
      </p:sp>
    </p:spTree>
    <p:extLst>
      <p:ext uri="{BB962C8B-B14F-4D97-AF65-F5344CB8AC3E}">
        <p14:creationId xmlns:p14="http://schemas.microsoft.com/office/powerpoint/2010/main" val="2048552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317553"/>
            <a:ext cx="1145493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Dowody w postępowaniach dotyczących nadawania stopni naukowych i tytułu profesora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„Art. 75 § 1 k.p.a. (jako dowód należy dopuścić wszystko, co może przyczynić się do wyjaśnienia sprawy) nie ma zastosowania w postępowaniu o nadanie stopnia naukowego.”</a:t>
            </a:r>
          </a:p>
          <a:p>
            <a:pPr algn="just"/>
            <a:endParaRPr lang="pl-PL" b="1" dirty="0"/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Sygn. akt II SA/</a:t>
            </a:r>
            <a:r>
              <a:rPr lang="pl-PL" b="1" dirty="0" err="1"/>
              <a:t>Wa</a:t>
            </a:r>
            <a:r>
              <a:rPr lang="pl-PL" b="1" dirty="0"/>
              <a:t> 1658/19</a:t>
            </a:r>
          </a:p>
          <a:p>
            <a:pPr algn="just"/>
            <a:endParaRPr lang="pl-PL" b="1" dirty="0"/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„</a:t>
            </a:r>
            <a:r>
              <a:rPr lang="pl-PL" dirty="0"/>
              <a:t>Tymczasem, przedmiotem swojej opinii […]uczyniła dotychczasowy przebieg postępowania pod kątem jego zgodności z prawem, wkraczając w tej kwestii w kompetencje organu […]. Natomiast recenzentka nie oceniła dorobku naukowego […], tym samym jej opinia jest sprzeczna z ustawą […], a to oznacza, że nie może być dowodem w niniejszej sprawie.”</a:t>
            </a:r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Sygn. akt I OSK 92/17</a:t>
            </a:r>
          </a:p>
        </p:txBody>
      </p:sp>
    </p:spTree>
    <p:extLst>
      <p:ext uri="{BB962C8B-B14F-4D97-AF65-F5344CB8AC3E}">
        <p14:creationId xmlns:p14="http://schemas.microsoft.com/office/powerpoint/2010/main" val="3883934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317553"/>
            <a:ext cx="114549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Dowody w postępowaniach dotyczących nadawania stopni naukowych i tytułu profesora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„Oznacza to, że […], mimo iż jest organem odwoławczym, prowadzi w pewnym zakresie własne postępowanie dowodowe, choć ograniczone jedynie do ww. postępowania opiniodawczego. Z tego powodu organ ten jest organem, który musi stosować w prowadzonych przed nim postępowaniach przepisy art. 7, art. 77 i art. 80 k.p.a., gdyż musi dokonywać oceny, nie tylko materiału dowodowego zgromadzonego w postępowaniu przed Radą, ale i materiału dowodowego, zebranego w postępowaniu odwoławczym. Opinie recenzentów, powołanych w postępowaniu odwoławczym, winny więc odnosić się również do tych aspektów, których dotyczyły opinie recenzentów, powołanych w postępowaniu przed Radą. Ponadto przepisy […] nie stwarzają kandydatowi na stopień naukowy możliwości toczenia dyskusji na temat recenzji. Jednoznacznie negatywne oceny recenzentów nie mogą więc zostać zaprzeczone wyjaśnieniami strony. Postępowanie dowodowe […] ograniczone jest bowiem tylko do uzyskania recenzji.”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Sygn. akt III OSK 1414/21 </a:t>
            </a:r>
          </a:p>
        </p:txBody>
      </p:sp>
    </p:spTree>
    <p:extLst>
      <p:ext uri="{BB962C8B-B14F-4D97-AF65-F5344CB8AC3E}">
        <p14:creationId xmlns:p14="http://schemas.microsoft.com/office/powerpoint/2010/main" val="3579184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0DA041C-0995-187E-2DD9-D193B695F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E7B6C318-158C-ACD9-BCAF-B50419445BE5}"/>
              </a:ext>
            </a:extLst>
          </p:cNvPr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679D3D40-6D2B-868B-CBCE-099994FCE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56DB591F-CF5E-ABBD-7849-8385E6C42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313EEA98-E2FF-5AA2-AABF-B659A49AD851}"/>
              </a:ext>
            </a:extLst>
          </p:cNvPr>
          <p:cNvSpPr txBox="1"/>
          <p:nvPr/>
        </p:nvSpPr>
        <p:spPr>
          <a:xfrm>
            <a:off x="457200" y="1317553"/>
            <a:ext cx="114549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Wyłączenie członka komisji habilitacyjnej  jako członka organu podmiotu habilitującego</a:t>
            </a:r>
          </a:p>
          <a:p>
            <a:pPr algn="just"/>
            <a:endParaRPr lang="pl-PL" dirty="0"/>
          </a:p>
          <a:p>
            <a:pPr algn="just"/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„Z przepisu art. 178 ust. 3 ustawy z dnia 20 lipca 2018 r. Prawo o szkolnictwie wyższym i nauce wynika, że w postępowaniach dotyczących nadania stopnia doktora habilitowanego w zakresie nieuregulowanym w ustawie stosuje się odpowiednio przepisy Kodeksu postępowania administracyjnego. </a:t>
            </a:r>
            <a:r>
              <a:rPr lang="pl-PL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Należy przyjąć, że organy uczestniczące w tych postępowaniach są zobowiązane każdorazowo wyłączać od udziału w danym postępowaniu swojego członka w przypadku, gdy pełni on w nim funkcję recenzenta lub członka komisji habilitacyjnej na podstawie art. 24 § 1 pkt 4 k.p.a.</a:t>
            </a:r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który stanowi, że pracownik organu administracji publicznej podlega wyłączeniu od udziału w postępowaniu w sprawie, w której był świadkiem lub biegłym albo był lub jest przedstawicielem jednej ze stron, albo w której przedstawicielem strony jest jedna z osób wymienionych w pkt 2 i 3. Obowiązek wyłączenia pracownika, członka organu kolegialnego bądź całego organu wynika z potrzeby zabezpieczenia w jak największym zakresie neutralności organu, czyli zapewnienia bezstronności i obiektywizmu organu przy rozpoznawaniu sprawy. Zgodnie z definicją słownikową, bezstronność to brak stronniczości, brak uprzedzeń. Zaś obiektywizmem charakteryzuje się ocena czegoś w sposób zgodny ze stanem faktycznym, niezależnie od własnych opinii, uczuć i interesów.”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Sygn. akt II SA/</a:t>
            </a:r>
            <a:r>
              <a:rPr lang="pl-PL" b="1" dirty="0" err="1"/>
              <a:t>Wa</a:t>
            </a:r>
            <a:r>
              <a:rPr lang="pl-PL" b="1" dirty="0"/>
              <a:t> 1018/22</a:t>
            </a:r>
          </a:p>
        </p:txBody>
      </p:sp>
    </p:spTree>
    <p:extLst>
      <p:ext uri="{BB962C8B-B14F-4D97-AF65-F5344CB8AC3E}">
        <p14:creationId xmlns:p14="http://schemas.microsoft.com/office/powerpoint/2010/main" val="223897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Znaczenie orzecznictwa sądów administracyjnych w sprawach nadawania stopni naukowych i tytułu profesora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noProof="0" dirty="0">
                <a:solidFill>
                  <a:srgbClr val="002060"/>
                </a:solidFill>
              </a:rPr>
              <a:t>Wrocław,</a:t>
            </a:r>
            <a:r>
              <a:rPr lang="pl-PL" dirty="0">
                <a:solidFill>
                  <a:srgbClr val="002060"/>
                </a:solidFill>
              </a:rPr>
              <a:t>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487978" y="1531803"/>
            <a:ext cx="1042415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Sądowo-administracyjna kontrola rozstrzygnięć podejmowanych w postępowaniach </a:t>
            </a:r>
            <a:br>
              <a:rPr lang="pl-PL" dirty="0"/>
            </a:br>
            <a:r>
              <a:rPr lang="pl-PL" dirty="0"/>
              <a:t>o awans naukowy została po raz pierwszy wprowadzona do polskiego porządku prawnego ustawą z dnia 12 września 1990 r. o tytule naukowym i stopniach naukowych.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Orzecznictwo to jest kształtowane przez okres nieco ponad 30 lat przy jednocześnie dynamicznie zmieniającym się prawodawstwie w zakresie postępowań dotyczących nadawania stopni naukowych i tytułu profesora.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 tym kontekście orzecznictwo sądowe z zakresu postępowań o awans naukowy stanowi istotny element w odniesieniu do właściwego wypełnienia procesu stanowienia, </a:t>
            </a:r>
            <a:br>
              <a:rPr lang="pl-PL" dirty="0"/>
            </a:br>
            <a:r>
              <a:rPr lang="pl-PL" dirty="0"/>
              <a:t>a co najważniejsze stosowania prawa. Sądy administracyjne z woli ustawodawcy kontrolują działania zarówno podmiotów doktoryzujących i podmiotów habilitujących, jak i Rady Doskonałości Naukowej. Kontrola ta ma szczególne znaczenia w odniesieniu do kształtowania postępowań o awans naukowy jako szczególnego rodzaju postępowań administracyjnych, zwłaszcza wobec generalnej, ale także nieostrej, klauzuli odpowiedniego stosowania przepisów k.p.a.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668" y="3154039"/>
            <a:ext cx="1279841" cy="127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01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8DBEB24-6085-E38B-B4E1-95852D36A6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B7D50FB8-8E25-D140-FEE5-116188DCC3F5}"/>
              </a:ext>
            </a:extLst>
          </p:cNvPr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89A71541-65DC-D759-28BB-6B429531E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DC7301CC-10CC-19F3-3C15-10643FC7C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D8655DEB-9603-335D-0490-53E6CEED9A61}"/>
              </a:ext>
            </a:extLst>
          </p:cNvPr>
          <p:cNvSpPr txBox="1"/>
          <p:nvPr/>
        </p:nvSpPr>
        <p:spPr>
          <a:xfrm>
            <a:off x="457200" y="1317553"/>
            <a:ext cx="114549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Wyłączenie promotora jako członka organu podmiotu doktoryzującego</a:t>
            </a:r>
          </a:p>
          <a:p>
            <a:pPr algn="just"/>
            <a:endParaRPr lang="pl-PL" dirty="0"/>
          </a:p>
          <a:p>
            <a:pPr algn="just"/>
            <a:r>
              <a:rPr lang="pl-P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Mając na uwadze, że promotorowi przysługuje jednorazowe wynagrodzenie, które jest wypłacane po zakończeniu postępowania w sprawie nadania stopnia doktora, ale jedynie w przypadku, gdy w wyniku postępowania stopień zostanie nadany (art. 184 ust. 1 i 2 </a:t>
            </a:r>
            <a:r>
              <a:rPr lang="pl-PL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p.s.w.n</a:t>
            </a:r>
            <a:r>
              <a:rPr lang="pl-P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.), </a:t>
            </a:r>
            <a:r>
              <a:rPr lang="pl-PL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sąd </a:t>
            </a:r>
            <a:r>
              <a:rPr lang="pl-P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aprobująco odnosi się do stanowiska wedle którego </a:t>
            </a:r>
            <a:r>
              <a:rPr lang="pl-PL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promotor</a:t>
            </a:r>
            <a:r>
              <a:rPr lang="pl-P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pl-PL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podlega</a:t>
            </a:r>
            <a:r>
              <a:rPr lang="pl-P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pl-PL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wyłączeniu</a:t>
            </a:r>
            <a:r>
              <a:rPr lang="pl-P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od udziału w postępowaniu w sprawie nadania stopnia doktora na mocy art. 27 § 1 k.p.a. w zw. z art. 24 § 1 pkt 1 k.p.a., zgodnie z którym wyłączeniu podlega członek organu kolegialnego w sprawie, w której jest stroną albo pozostaje z jedną ze stron postępowania w takim stosunku prawnym, że wynik sprawy może mieć wpływ na jego prawa lub obowiązki. </a:t>
            </a:r>
            <a:endParaRPr lang="pl-PL" dirty="0"/>
          </a:p>
          <a:p>
            <a:pPr algn="just"/>
            <a:endParaRPr lang="pl-PL" b="1" dirty="0"/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Sygn. akt II SA/</a:t>
            </a:r>
            <a:r>
              <a:rPr lang="pl-PL" b="1" dirty="0" err="1"/>
              <a:t>Wa</a:t>
            </a:r>
            <a:r>
              <a:rPr lang="pl-PL" b="1" dirty="0"/>
              <a:t> 1018/22</a:t>
            </a:r>
          </a:p>
        </p:txBody>
      </p:sp>
    </p:spTree>
    <p:extLst>
      <p:ext uri="{BB962C8B-B14F-4D97-AF65-F5344CB8AC3E}">
        <p14:creationId xmlns:p14="http://schemas.microsoft.com/office/powerpoint/2010/main" val="2315593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Wnioski na gruncie aktualnego orzecznictwa sądów administracyjnych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  <a:p>
            <a:endParaRPr lang="pl-PL" noProof="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652846" y="862358"/>
            <a:ext cx="836436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b="1" dirty="0"/>
              <a:t>Wzrost liczby spraw kontrolowanych przez sądy administracyjne na przestrzeni lat.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b="1" dirty="0"/>
              <a:t>Zwiększony nacisk na wzmocnienie faktycznego oraz prawnego uzasadnienia wydawanych rozstrzygnięć, pomimo iż podejmowane są one w głosowaniu tajnym.</a:t>
            </a:r>
          </a:p>
          <a:p>
            <a:pPr algn="just"/>
            <a:endParaRPr lang="pl-PL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b="1" dirty="0"/>
              <a:t>Względnie spójne akcentowanie charakteru postępowań o awans naukowy jako szczególnego rodzaju postępowań administracyjnych poprzez podkreślanie m. in.:</a:t>
            </a:r>
          </a:p>
          <a:p>
            <a:pPr algn="just"/>
            <a:endParaRPr lang="pl-PL" b="1" dirty="0"/>
          </a:p>
          <a:p>
            <a:pPr marL="285750" indent="-285750" algn="just">
              <a:buFontTx/>
              <a:buChar char="-"/>
            </a:pPr>
            <a:r>
              <a:rPr lang="pl-PL" b="1" dirty="0"/>
              <a:t>specyfiki organów wydających rozstrzygnięcia;</a:t>
            </a:r>
          </a:p>
          <a:p>
            <a:pPr marL="285750" indent="-285750" algn="just">
              <a:buFontTx/>
              <a:buChar char="-"/>
            </a:pPr>
            <a:r>
              <a:rPr lang="pl-PL" b="1" dirty="0"/>
              <a:t>ograniczenia czynnego udziału w postępowaniu osoby ubiegającej się o awans naukowy;</a:t>
            </a:r>
          </a:p>
          <a:p>
            <a:pPr marL="285750" indent="-285750" algn="just">
              <a:buFontTx/>
              <a:buChar char="-"/>
            </a:pPr>
            <a:r>
              <a:rPr lang="pl-PL" b="1" dirty="0"/>
              <a:t>ograniczonego katalogu przyjmowanych dowodów;</a:t>
            </a:r>
          </a:p>
          <a:p>
            <a:pPr marL="285750" indent="-285750" algn="just">
              <a:buFontTx/>
              <a:buChar char="-"/>
            </a:pPr>
            <a:r>
              <a:rPr lang="pl-PL" b="1" dirty="0"/>
              <a:t>szczególnego charakteru recenzentów i sporządzanych przez nich opinii, jako </a:t>
            </a:r>
            <a:r>
              <a:rPr lang="pl-PL" b="1" i="1" dirty="0"/>
              <a:t>quasi </a:t>
            </a:r>
            <a:r>
              <a:rPr lang="pl-PL" b="1" dirty="0"/>
              <a:t>biegłych;</a:t>
            </a:r>
          </a:p>
          <a:p>
            <a:pPr marL="285750" indent="-285750" algn="just">
              <a:buFontTx/>
              <a:buChar char="-"/>
            </a:pPr>
            <a:r>
              <a:rPr lang="pl-PL" b="1" dirty="0"/>
              <a:t>prymatu eksperckiej oceny w zakresie stwierdzenia spełnienia przesłanek warunkujących dany awans naukowy.</a:t>
            </a:r>
          </a:p>
          <a:p>
            <a:pPr algn="just"/>
            <a:endParaRPr lang="pl-PL" b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9" y="2970657"/>
            <a:ext cx="1560297" cy="186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804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Zalecenia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1EA05591-D6CD-7346-6B39-489D14F8B616}"/>
              </a:ext>
            </a:extLst>
          </p:cNvPr>
          <p:cNvSpPr txBox="1"/>
          <p:nvPr/>
        </p:nvSpPr>
        <p:spPr>
          <a:xfrm>
            <a:off x="390525" y="1181100"/>
            <a:ext cx="1144905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FF0000"/>
                </a:solidFill>
              </a:rPr>
              <a:t>Prawidłowe konstruowanie rozstrzygnięć w sprawach awansów naukowych jako decyzji administracyjnych poddających się kontroli instancyjnej i sądowej</a:t>
            </a:r>
          </a:p>
          <a:p>
            <a:endParaRPr lang="pl-PL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/>
              <a:t>Struktura decyzji administracyjnej:</a:t>
            </a:r>
          </a:p>
          <a:p>
            <a:endParaRPr lang="pl-PL" b="1" dirty="0">
              <a:solidFill>
                <a:srgbClr val="FF0000"/>
              </a:solidFill>
            </a:endParaRPr>
          </a:p>
          <a:p>
            <a:r>
              <a:rPr lang="pl-PL" dirty="0"/>
              <a:t>Zgodnie z art. 107 § 1 k.p.a. decyzja zawiera:</a:t>
            </a:r>
          </a:p>
          <a:p>
            <a:pPr algn="l"/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1) oznaczenie organu administracji publicznej;</a:t>
            </a:r>
          </a:p>
          <a:p>
            <a:pPr algn="l"/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2) datę wydania;</a:t>
            </a:r>
          </a:p>
          <a:p>
            <a:pPr algn="l"/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3) oznaczenie strony lub stron;</a:t>
            </a:r>
          </a:p>
          <a:p>
            <a:pPr algn="l"/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4) powołanie podstawy prawnej;</a:t>
            </a:r>
          </a:p>
          <a:p>
            <a:pPr algn="l"/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5) rozstrzygnięcie;</a:t>
            </a:r>
          </a:p>
          <a:p>
            <a:pPr algn="l"/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6) uzasadnienie faktyczne i prawne;</a:t>
            </a:r>
          </a:p>
          <a:p>
            <a:pPr algn="l"/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7) pouczenie, czy i w jakim trybie służy od niej odwołanie oraz o prawie do zrzeczenia się odwołania i skutkach zrzeczenia się odwołania;</a:t>
            </a:r>
          </a:p>
          <a:p>
            <a:pPr algn="l"/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8) podpis z podaniem imienia i nazwiska oraz stanowiska służbowego pracownika organu upoważnionego do wydania decyzji.</a:t>
            </a:r>
          </a:p>
          <a:p>
            <a:endParaRPr lang="pl-PL" dirty="0"/>
          </a:p>
          <a:p>
            <a:endParaRPr lang="pl-PL" b="1" dirty="0">
              <a:solidFill>
                <a:srgbClr val="FF0000"/>
              </a:solidFill>
            </a:endParaRPr>
          </a:p>
          <a:p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851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Zalecenia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1EA05591-D6CD-7346-6B39-489D14F8B616}"/>
              </a:ext>
            </a:extLst>
          </p:cNvPr>
          <p:cNvSpPr txBox="1"/>
          <p:nvPr/>
        </p:nvSpPr>
        <p:spPr>
          <a:xfrm>
            <a:off x="390525" y="1181100"/>
            <a:ext cx="114490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/>
              <a:t>Struktura decyzji administracyjnej:</a:t>
            </a:r>
          </a:p>
          <a:p>
            <a:endParaRPr lang="pl-PL" b="1" dirty="0">
              <a:solidFill>
                <a:srgbClr val="FF0000"/>
              </a:solidFill>
            </a:endParaRPr>
          </a:p>
          <a:p>
            <a:r>
              <a:rPr lang="pl-PL" dirty="0"/>
              <a:t/>
            </a:r>
            <a:br>
              <a:rPr lang="pl-PL" dirty="0"/>
            </a:br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Uzasadnienie faktyczne decyzji powinno w szczególności zawierać wskazanie faktów, które organ uznał za udowodnione, dowodów,      na których się oparł, oraz przyczyn, z powodu których innym dowodom odmówił wiarygodności i mocy dowodowej</a:t>
            </a:r>
            <a:r>
              <a:rPr lang="pl-PL" dirty="0">
                <a:solidFill>
                  <a:srgbClr val="333333"/>
                </a:solidFill>
                <a:latin typeface="Open Sans" panose="020B0606030504020204" pitchFamily="34" charset="0"/>
              </a:rPr>
              <a:t>, a także</a:t>
            </a:r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uzasadnienie prawne - wyjaśnienie podstawy prawnej decyzji, z przytoczeniem przepisów prawa.</a:t>
            </a:r>
          </a:p>
          <a:p>
            <a:endParaRPr lang="pl-PL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r>
              <a:rPr lang="pl-PL" dirty="0"/>
              <a:t/>
            </a:r>
            <a:br>
              <a:rPr lang="pl-PL" dirty="0"/>
            </a:br>
            <a:r>
              <a:rPr lang="pl-PL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Można odstąpić od uzasadnienia decyzji, gdy uwzględnia ona w całości żądanie strony; nie dotyczy to jednak decyzji rozstrzygających sporne interesy stron oraz decyzji wydanych na skutek odwołania.</a:t>
            </a:r>
            <a:endParaRPr lang="pl-PL" dirty="0"/>
          </a:p>
          <a:p>
            <a:endParaRPr lang="pl-PL" b="1" dirty="0">
              <a:solidFill>
                <a:srgbClr val="FF0000"/>
              </a:solidFill>
            </a:endParaRPr>
          </a:p>
          <a:p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313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Zalecenia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1EA05591-D6CD-7346-6B39-489D14F8B616}"/>
              </a:ext>
            </a:extLst>
          </p:cNvPr>
          <p:cNvSpPr txBox="1"/>
          <p:nvPr/>
        </p:nvSpPr>
        <p:spPr>
          <a:xfrm>
            <a:off x="367317" y="724039"/>
            <a:ext cx="114490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b="1" dirty="0"/>
              <a:t>Omówienie struktury decyzji administracyjnej: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/>
            </a:r>
            <a:br>
              <a:rPr lang="pl-PL" dirty="0"/>
            </a:br>
            <a:r>
              <a:rPr lang="pl-PL" b="0" i="0" dirty="0">
                <a:effectLst/>
              </a:rPr>
              <a:t>W uzasadnieniu faktycznym organ administracji publicznej powinien zatem dokładnie wskazać podstawę faktyczną rozstrzygnięcia. Organ musi zająć stanowisko wobec całego materiału procesowego oraz uzasadnić jasno i należycie swoje zdanie, a w szczególności uzasadnić, na jakiej podstawie uznał pewne fakty za prawdziwe. Wszelkie niejasności, które ujawnią się przy zestawieniu podstawy faktycznej decyzji z materiałem procesowym, muszą budzić uzasadnioną wątpliwość, czy ustalenie podstawy faktycznej nastąpiło prawidłowo. Dla przykładu: zaniedbanie organu administracji państwowej w kwestii ustosunkowania się do istotnych różnic w opiniach biegłych powołanych w sprawie, zaniechanie skonfrontowania tych rozbieżnych opinii w toku postępowania administracyjnego, w związku z czym uzasadnienie decyzji nie wyjaśnia tych kwestii, stanowi istotne naruszenie przepisów postępowania administracyjnego mające wpływ na wynik sprawy (wyrok NSA w Warszawie z 30.12.1980 r., </a:t>
            </a:r>
            <a:r>
              <a:rPr lang="pl-PL" b="0" i="0" u="none" strike="noStrike" dirty="0">
                <a:effectLst/>
              </a:rPr>
              <a:t>SA 645/80</a:t>
            </a:r>
            <a:r>
              <a:rPr lang="pl-PL" b="0" i="0" dirty="0">
                <a:effectLst/>
              </a:rPr>
              <a:t>, ONSA 1981/1).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6409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Zalecenia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1EA05591-D6CD-7346-6B39-489D14F8B616}"/>
              </a:ext>
            </a:extLst>
          </p:cNvPr>
          <p:cNvSpPr txBox="1"/>
          <p:nvPr/>
        </p:nvSpPr>
        <p:spPr>
          <a:xfrm>
            <a:off x="367317" y="724039"/>
            <a:ext cx="114490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b="1" dirty="0"/>
              <a:t>Omówienie struktury decyzji administracyjnej: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/>
            </a:r>
            <a:br>
              <a:rPr lang="pl-PL" dirty="0"/>
            </a:br>
            <a:r>
              <a:rPr lang="pl-PL" b="0" i="0" dirty="0">
                <a:effectLst/>
              </a:rPr>
              <a:t>Uzasadnienie prawne decyzji polega na wyjaśnieniu podstawy prawnej decyzji z przytoczeniem przepisów prawa. Przytoczenie przepisów prawa polega na podaniu treści tych przepisów, natomiast wyjaśnienie podstawy prawnej na wykładni przepisów stanowiących podstawę prawną rozstrzygnięcia zawartego w decyzji. Wyjaśnienie podstawy prawnej decyzji, z przytoczeniem przepisów prawa» polega nie tylko na obowiązku powołania podstawy prawnej w każdej decyzji                   i przytoczeniu obowiązującego prawa, ale także na wszechstronnym wyjaśnieniu podstawy prawnej                i faktycznej decyzji, czyli na wytłumaczeniu się, dlaczego właściwy organ orzekający zastosował określony przepis, rozstrzygając sprawę, względnie też - dlaczego daną wykładnię przyjął, skoro możliwe było potencjalnie dokonanie wykładni odmiennej (wyrok NSA w Poznaniu z 23.02.1988 r., SA/Po 1317/87). </a:t>
            </a:r>
          </a:p>
          <a:p>
            <a:pPr algn="just"/>
            <a:endParaRPr lang="pl-PL" dirty="0"/>
          </a:p>
          <a:p>
            <a:pPr algn="just"/>
            <a:r>
              <a:rPr lang="pl-PL" b="0" i="0" dirty="0">
                <a:effectLst/>
              </a:rPr>
              <a:t>Decyzje uznaniowe wymagają również wnikliwego i logicznego uzasadnienia (wyrok NSA                               w Warszawie z 20.06.1984 r., III SA 87/84).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64348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Zalecenia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1EA05591-D6CD-7346-6B39-489D14F8B616}"/>
              </a:ext>
            </a:extLst>
          </p:cNvPr>
          <p:cNvSpPr txBox="1"/>
          <p:nvPr/>
        </p:nvSpPr>
        <p:spPr>
          <a:xfrm>
            <a:off x="367317" y="724039"/>
            <a:ext cx="1144905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b="1" dirty="0"/>
              <a:t>Podejmowanie decyzji przez organy kolegialne: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/>
            </a:r>
            <a:br>
              <a:rPr lang="pl-PL" dirty="0"/>
            </a:br>
            <a:r>
              <a:rPr lang="pl-PL" b="0" i="0" dirty="0">
                <a:effectLst/>
              </a:rPr>
              <a:t>Kodeks postępowania administracyjnego dotyczy także postępowania toczącego się przed organami kolegialnymi. Wskazują na to wprost przepisy </a:t>
            </a:r>
            <a:r>
              <a:rPr lang="pl-PL" b="0" i="0" u="none" strike="noStrike" dirty="0">
                <a:effectLst/>
              </a:rPr>
              <a:t>art. 27</a:t>
            </a:r>
            <a:r>
              <a:rPr lang="pl-PL" b="0" i="0" dirty="0">
                <a:effectLst/>
              </a:rPr>
              <a:t>, </a:t>
            </a:r>
            <a:r>
              <a:rPr lang="pl-PL" b="0" i="0" u="none" strike="noStrike" dirty="0">
                <a:effectLst/>
              </a:rPr>
              <a:t>87</a:t>
            </a:r>
            <a:r>
              <a:rPr lang="pl-PL" b="0" i="0" dirty="0">
                <a:effectLst/>
              </a:rPr>
              <a:t>, </a:t>
            </a:r>
            <a:r>
              <a:rPr lang="pl-PL" b="0" i="0" u="none" strike="noStrike" dirty="0">
                <a:effectLst/>
              </a:rPr>
              <a:t>93</a:t>
            </a:r>
            <a:r>
              <a:rPr lang="pl-PL" b="0" i="0" dirty="0">
                <a:effectLst/>
              </a:rPr>
              <a:t> i </a:t>
            </a:r>
            <a:r>
              <a:rPr lang="pl-PL" b="0" i="0" u="none" strike="noStrike" dirty="0">
                <a:effectLst/>
              </a:rPr>
              <a:t>176 § 1</a:t>
            </a:r>
            <a:r>
              <a:rPr lang="pl-PL" b="0" i="0" dirty="0">
                <a:effectLst/>
              </a:rPr>
              <a:t> tego kodeksu. Poza tymi przepisami w kodeksie postępowania administracyjnego nie ma przepisów szczególnych, które odnosiłyby się wyłącznie do organów kolegialnych i określały warunki odmienne niż dla organów jednoosobowych. Poza przepisami kodeksu postępowania administracyjnego tryb wydawania decyzji administracyjnych przez organ kolegialny określają przepisy szczególne, regulujące organizację i działanie organu kolegialnego, w tym zwłaszcza przesłanki ważności uchwał podejmowanych na posiedzeniach plenarnych. Przesłanki te mają zatem znaczenie również dla ważności decyzji administracyjnych organów kolegialnych, wydawanych w formie uchwał. To, czy przesłanki te zostały spełnione, wynikać powinno z protokołu posiedzenia sporządzonego zgodnie                 z przepisami o trybie działania organu kolegialnego. </a:t>
            </a:r>
          </a:p>
          <a:p>
            <a:pPr algn="just"/>
            <a:endParaRPr lang="pl-PL" dirty="0"/>
          </a:p>
          <a:p>
            <a:pPr algn="just"/>
            <a:r>
              <a:rPr lang="pl-PL" b="0" i="0" dirty="0">
                <a:effectLst/>
              </a:rPr>
              <a:t>Z drugiej jednak strony powstaje niewątpliwa trudność w sporządzeniu uzasadnienia decyzji zgodnego z wymaganiami przepisu </a:t>
            </a:r>
            <a:r>
              <a:rPr lang="pl-PL" b="0" i="0" u="none" strike="noStrike" dirty="0">
                <a:effectLst/>
              </a:rPr>
              <a:t>art. 107 § 3 k.p.a.</a:t>
            </a:r>
            <a:r>
              <a:rPr lang="pl-PL" b="0" i="0" dirty="0">
                <a:effectLst/>
              </a:rPr>
              <a:t>, jeżeli decyzja organu kolegialnego została podjęta w głosowaniu tajnym; wówczas bowiem nie są znane motywy, którymi kierowała się większość głosujących.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59045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Zalecenia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noProof="0" dirty="0"/>
          </a:p>
          <a:p>
            <a:endParaRPr lang="pl-PL" dirty="0"/>
          </a:p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  <a:p>
            <a:endParaRPr lang="pl-PL" dirty="0">
              <a:solidFill>
                <a:srgbClr val="002060"/>
              </a:solidFill>
            </a:endParaRPr>
          </a:p>
          <a:p>
            <a:endParaRPr lang="pl-PL" noProof="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1EA05591-D6CD-7346-6B39-489D14F8B616}"/>
              </a:ext>
            </a:extLst>
          </p:cNvPr>
          <p:cNvSpPr txBox="1"/>
          <p:nvPr/>
        </p:nvSpPr>
        <p:spPr>
          <a:xfrm>
            <a:off x="367317" y="724039"/>
            <a:ext cx="1144905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b="1" dirty="0"/>
              <a:t>Podejmowanie decyzji przez organy kolegialne: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/>
            </a:r>
            <a:br>
              <a:rPr lang="pl-PL" dirty="0"/>
            </a:br>
            <a:r>
              <a:rPr lang="pl-PL" dirty="0"/>
              <a:t>Tym samym szczególnie istotnym staje się ujawnienie oceny spełnienia warunków awansu naukowego przez daną osobę ubiegającą się o jego uzyskanie przez poszczególnych członków organu podmiotu orzekającego przed przystąpieniem do głosowania.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Wyrażenie w trakcie posiedzenia właściwego organu tej oceny daje możliwość ustalenia motywów, jakimi kierował się organ, podejmując określone rozstrzygnięcie, gdy znany będzie już wynik głosowania.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Istotną rolę należy zatem przypisać przewodniczącym organów przeprowadzających postępowania o awans naukowy. Na osobach tych bowiem spoczywa obowiązek odpowiedniego prowadzenia posiedzenia, w tym dyskusji, a także stwierdzenie, że wyrażone oceny umożliwiają przystąpienie                   do głosowania. Dyskusja powinna być prowadzona przy tym z uwzględnieniem kwestii dotyczących właściwego ustalenia faktycznego sprawy, a zatem rzeczywistych osiągnięć przedłożonych                         do oceny w danym postępowaniu, oraz prawnego – przez co należy rozumieć ustalenie i dokonanie prawidłowej wykładni przede wszystkim przepisów warunkujących dany awans naukowy </a:t>
            </a:r>
            <a:br>
              <a:rPr lang="pl-PL" dirty="0"/>
            </a:br>
            <a:r>
              <a:rPr lang="pl-PL" dirty="0"/>
              <a:t>z uwzględnieniem konkretnej i indywidualnej sprawy. </a:t>
            </a:r>
          </a:p>
        </p:txBody>
      </p:sp>
    </p:spTree>
    <p:extLst>
      <p:ext uri="{BB962C8B-B14F-4D97-AF65-F5344CB8AC3E}">
        <p14:creationId xmlns:p14="http://schemas.microsoft.com/office/powerpoint/2010/main" val="23844165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90945" y="0"/>
            <a:ext cx="11371811" cy="2387600"/>
          </a:xfrm>
        </p:spPr>
        <p:txBody>
          <a:bodyPr rtlCol="0">
            <a:normAutofit/>
          </a:bodyPr>
          <a:lstStyle/>
          <a:p>
            <a:pPr algn="ctr" rtl="0"/>
            <a:r>
              <a:rPr lang="pl-PL" b="1" dirty="0">
                <a:latin typeface="Century Gothic" panose="020B0502020202020204" pitchFamily="34" charset="0"/>
              </a:rPr>
              <a:t>Dziękuję za uwagę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90945" y="3879201"/>
            <a:ext cx="11654444" cy="1655762"/>
          </a:xfrm>
        </p:spPr>
        <p:txBody>
          <a:bodyPr rtlCol="0"/>
          <a:lstStyle/>
          <a:p>
            <a:pPr rtl="0"/>
            <a:r>
              <a:rPr lang="pl-PL" b="1" dirty="0"/>
              <a:t>prof. dr hab. Bronisław Sitek </a:t>
            </a:r>
            <a:r>
              <a:rPr lang="pl-PL" dirty="0"/>
              <a:t>– Przewodniczący Rady Doskonałości Naukowej</a:t>
            </a:r>
            <a:endParaRPr lang="pl-PL" dirty="0">
              <a:latin typeface="Century Gothic" panose="020B0502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45" y="5880326"/>
            <a:ext cx="775269" cy="904481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246909" y="5985164"/>
            <a:ext cx="10698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70C0"/>
                </a:solidFill>
              </a:rPr>
              <a:t>Rada Doskonałości Naukowej</a:t>
            </a:r>
          </a:p>
          <a:p>
            <a:r>
              <a:rPr lang="pl-PL" dirty="0"/>
              <a:t>						</a:t>
            </a:r>
            <a:r>
              <a:rPr lang="pl-PL"/>
              <a:t>	</a:t>
            </a:r>
            <a:r>
              <a:rPr lang="pl-PL" sz="1600">
                <a:solidFill>
                  <a:srgbClr val="002060"/>
                </a:solidFill>
              </a:rPr>
              <a:t>Wrocław, 24 marca 2025 r.</a:t>
            </a:r>
            <a:endParaRPr lang="pl-PL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02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Orzecznictwo sądów administracyjnych w sprawach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nadawania stopni naukowych i tytułu profesora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- liczba wydanych wyroków w poszczególnych latach -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648200" y="6386886"/>
            <a:ext cx="2895600" cy="365125"/>
          </a:xfrm>
        </p:spPr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graphicFrame>
        <p:nvGraphicFramePr>
          <p:cNvPr id="7" name="Wykres 6"/>
          <p:cNvGraphicFramePr/>
          <p:nvPr>
            <p:extLst>
              <p:ext uri="{D42A27DB-BD31-4B8C-83A1-F6EECF244321}">
                <p14:modId xmlns:p14="http://schemas.microsoft.com/office/powerpoint/2010/main" val="2891218244"/>
              </p:ext>
            </p:extLst>
          </p:nvPr>
        </p:nvGraphicFramePr>
        <p:xfrm>
          <a:off x="922713" y="1449402"/>
          <a:ext cx="9933709" cy="4688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41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Zakres kognicji sądów administracyjnych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648200" y="6386886"/>
            <a:ext cx="2895600" cy="365125"/>
          </a:xfrm>
        </p:spPr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637607"/>
            <a:ext cx="1145493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Zakres kognicji sądów administracyjnych określa art. 184 Konstytucji Rzeczypospolitej Polskiej z dnia </a:t>
            </a:r>
            <a:br>
              <a:rPr lang="pl-PL" dirty="0"/>
            </a:br>
            <a:r>
              <a:rPr lang="pl-PL" dirty="0"/>
              <a:t>2 kwietnia 1997 r. (Dz. U. z 1997 r. nr 78 poz. 483 z </a:t>
            </a:r>
            <a:r>
              <a:rPr lang="pl-PL" dirty="0" err="1"/>
              <a:t>późn</a:t>
            </a:r>
            <a:r>
              <a:rPr lang="pl-PL" dirty="0"/>
              <a:t>. zm.) oraz ustawy. W art. 3 § 2 ustawy z dnia </a:t>
            </a:r>
            <a:br>
              <a:rPr lang="pl-PL" dirty="0"/>
            </a:br>
            <a:r>
              <a:rPr lang="pl-PL" dirty="0"/>
              <a:t>30 sierpnia 2002 r. - Prawo o postępowaniu przed sądami administracyjnymi (Dz. U. z 2023 r. </a:t>
            </a:r>
            <a:r>
              <a:rPr lang="pl-PL" dirty="0" err="1"/>
              <a:t>poz</a:t>
            </a:r>
            <a:r>
              <a:rPr lang="pl-PL" dirty="0"/>
              <a:t>, 259) wymieniono sprawy należące do właściwości sądów administracyjnych, są to m.in.: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1) decyzje; </a:t>
            </a:r>
          </a:p>
          <a:p>
            <a:pPr algn="just"/>
            <a:r>
              <a:rPr lang="pl-PL" dirty="0"/>
              <a:t>2) postanowienia; </a:t>
            </a:r>
          </a:p>
          <a:p>
            <a:pPr algn="just"/>
            <a:r>
              <a:rPr lang="pl-PL" dirty="0"/>
              <a:t>3) a także inne niż wymienione akty lub czynności z zakresu administracji publicznej, dotyczące uprawnień lub obowiązków wynikających z przepisów prawa.   </a:t>
            </a:r>
          </a:p>
          <a:p>
            <a:pPr algn="just"/>
            <a:r>
              <a:rPr lang="pl-PL" dirty="0"/>
              <a:t>                           </a:t>
            </a:r>
          </a:p>
          <a:p>
            <a:pPr algn="just"/>
            <a:r>
              <a:rPr lang="pl-PL" dirty="0"/>
              <a:t>Do właściwości sądów administracyjnych należą więc wszystkie akty indywidualno-konkretne, które zostały wydane przez organ administracji publicznej lub też instytucję wyposażoną w kompetencje władcze i rozstrzygające o prawach jednostki.</a:t>
            </a:r>
          </a:p>
        </p:txBody>
      </p:sp>
    </p:spTree>
    <p:extLst>
      <p:ext uri="{BB962C8B-B14F-4D97-AF65-F5344CB8AC3E}">
        <p14:creationId xmlns:p14="http://schemas.microsoft.com/office/powerpoint/2010/main" val="57111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Zakres kognicji sądów administracyjnych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648200" y="6386886"/>
            <a:ext cx="2895600" cy="365125"/>
          </a:xfrm>
        </p:spPr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637607"/>
            <a:ext cx="114549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Kryterium kontroli wykonywanej przez sądy administracyjne określa art. 1 § 2 ustawy z dnia 25 lipca 2002 r. – Prawo o ustroju sądów administracyjnych (Dz. U. z 2021 r. poz. 137), który stanowi, że jest ona sprawowana pod względem zgodności z prawem, jeżeli ustawy nie stanowią inaczej.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Kontrola ta, co do zasady, przebiega w trzech płaszczyznach:</a:t>
            </a:r>
          </a:p>
          <a:p>
            <a:pPr algn="just"/>
            <a:endParaRPr lang="pl-PL" dirty="0"/>
          </a:p>
          <a:p>
            <a:pPr marL="342900" indent="-342900" algn="just">
              <a:buAutoNum type="arabicParenR"/>
            </a:pPr>
            <a:r>
              <a:rPr lang="pl-PL" dirty="0"/>
              <a:t>oceny zgodności rozstrzygnięcia lub działania z prawem materialnym;</a:t>
            </a:r>
          </a:p>
          <a:p>
            <a:pPr marL="342900" indent="-342900" algn="just">
              <a:buAutoNum type="arabicParenR"/>
            </a:pPr>
            <a:r>
              <a:rPr lang="pl-PL" dirty="0"/>
              <a:t>dochowania wymaganej prawem procedury;</a:t>
            </a:r>
          </a:p>
          <a:p>
            <a:pPr marL="342900" indent="-342900" algn="just">
              <a:buAutoNum type="arabicParenR"/>
            </a:pPr>
            <a:r>
              <a:rPr lang="pl-PL" dirty="0"/>
              <a:t>respektowania reguł kompetencji. </a:t>
            </a:r>
          </a:p>
        </p:txBody>
      </p:sp>
    </p:spTree>
    <p:extLst>
      <p:ext uri="{BB962C8B-B14F-4D97-AF65-F5344CB8AC3E}">
        <p14:creationId xmlns:p14="http://schemas.microsoft.com/office/powerpoint/2010/main" val="1466551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637607"/>
            <a:ext cx="114549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Zakres kognicji sądów w sprawach nadawania stopni naukowych i tytułu profesora</a:t>
            </a:r>
          </a:p>
          <a:p>
            <a:pPr algn="just"/>
            <a:endParaRPr lang="pl-PL" b="1" dirty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algn="just"/>
            <a:r>
              <a:rPr lang="pl-PL" dirty="0"/>
              <a:t>„Warto podkreślić, że w judykaturze ugruntowany jest pogląd, że w sprawach o nadanie stopni naukowych sąd administracyjny sprawuje kontrolę jedynie w zakresie badania legalności decyzji […], czyli – czy decyzja ta została wydana zgodnie z przepisami regulującymi tryb i zasady postępowania </a:t>
            </a:r>
            <a:br>
              <a:rPr lang="pl-PL" dirty="0"/>
            </a:br>
            <a:r>
              <a:rPr lang="pl-PL" dirty="0"/>
              <a:t>w tego rodzaju sprawach. Rolą sądu administracyjnego nie jest wkraczanie w merytoryczną ocenę dorobku naukowego […] dokonaną w toku postępowania w recenzjach, czy też przez organ.” 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b="1" dirty="0"/>
              <a:t>Sygn. akt II SA/</a:t>
            </a:r>
            <a:r>
              <a:rPr lang="pl-PL" b="1" dirty="0" err="1"/>
              <a:t>Wa</a:t>
            </a:r>
            <a:r>
              <a:rPr lang="pl-PL" b="1" dirty="0"/>
              <a:t> 1382/21</a:t>
            </a:r>
          </a:p>
        </p:txBody>
      </p:sp>
    </p:spTree>
    <p:extLst>
      <p:ext uri="{BB962C8B-B14F-4D97-AF65-F5344CB8AC3E}">
        <p14:creationId xmlns:p14="http://schemas.microsoft.com/office/powerpoint/2010/main" val="3943618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637607"/>
            <a:ext cx="1145493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Zakres kognicji sądów w sprawach nadawania stopni naukowych i tytułu profesora</a:t>
            </a:r>
          </a:p>
          <a:p>
            <a:pPr algn="just"/>
            <a:endParaRPr lang="pl-PL" b="1" dirty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algn="just"/>
            <a:r>
              <a:rPr lang="pl-PL" dirty="0"/>
              <a:t>„Sąd administracyjny, w ramach swej kognicji, nie jest uprawniony do oceny wartości naukowej dokumentacji złożonej przez kandydata czy trafności opinii recenzentów. Sąd nie jest bowiem uprawniony do rozwiązywania merytorycznych sporów powstałych w świecie nauki.” 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Sygn. akt I OSK 212/08</a:t>
            </a:r>
          </a:p>
          <a:p>
            <a:pPr algn="just"/>
            <a:endParaRPr lang="pl-PL" b="1" dirty="0"/>
          </a:p>
          <a:p>
            <a:pPr algn="just"/>
            <a:r>
              <a:rPr lang="pl-PL" dirty="0"/>
              <a:t>„W zakresie kognicji sądu administracyjnego pozostaje wyłącznie zbadanie, czy w toku postępowania o awans naukowy nie doszło do naruszenia trybu postępowania określonego przepisami ustawy (...) oraz k.p.a. Innymi słowy, sąd administracyjny bada aspekty formalne postępowania zakończonego wydaniem zaskarżonej decyzji.”</a:t>
            </a:r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Sygn. akt I OSK 1700/10</a:t>
            </a:r>
          </a:p>
        </p:txBody>
      </p:sp>
    </p:spTree>
    <p:extLst>
      <p:ext uri="{BB962C8B-B14F-4D97-AF65-F5344CB8AC3E}">
        <p14:creationId xmlns:p14="http://schemas.microsoft.com/office/powerpoint/2010/main" val="1627741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637607"/>
            <a:ext cx="114549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Uzasadnienie podejmowanych rozstrzygnięć w sprawach nadawania stopni naukowych i tytułu profesora</a:t>
            </a:r>
          </a:p>
          <a:p>
            <a:pPr algn="just"/>
            <a:endParaRPr lang="pl-PL" b="1" dirty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algn="just"/>
            <a:r>
              <a:rPr lang="pl-PL" dirty="0"/>
              <a:t>„W orzecznictwie sądów administracyjnych podkreślano wielokrotnie, że konieczność szczególnie starannego uzasadnienia decyzji ma znaczenie w postępowaniach w sprawie nadania stopnia naukowego, z uwagi na zapewnienie obiektywizmu”.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b="1" dirty="0"/>
              <a:t>Sygn. akt II SA/</a:t>
            </a:r>
            <a:r>
              <a:rPr lang="pl-PL" b="1" dirty="0" err="1"/>
              <a:t>Wa</a:t>
            </a:r>
            <a:r>
              <a:rPr lang="pl-PL" b="1" dirty="0"/>
              <a:t> 1777/19</a:t>
            </a:r>
          </a:p>
        </p:txBody>
      </p:sp>
    </p:spTree>
    <p:extLst>
      <p:ext uri="{BB962C8B-B14F-4D97-AF65-F5344CB8AC3E}">
        <p14:creationId xmlns:p14="http://schemas.microsoft.com/office/powerpoint/2010/main" val="328482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548" y="249073"/>
            <a:ext cx="1164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Wybrane tezy z orzecznictwa sądów administracyjnych</a:t>
            </a:r>
          </a:p>
          <a:p>
            <a:pPr algn="ctr"/>
            <a:r>
              <a:rPr lang="pl-PL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 sprawach postępowań o awans naukowy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noProof="0" dirty="0"/>
              <a:t>Rada Doskonałości Naukowej, </a:t>
            </a:r>
            <a:r>
              <a:rPr lang="pl-PL" dirty="0">
                <a:solidFill>
                  <a:srgbClr val="002060"/>
                </a:solidFill>
              </a:rPr>
              <a:t>Wrocław, 24 marca 2025 r.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A5311D75-218F-EAF1-C0E5-7DF391C0A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189" y="6306155"/>
            <a:ext cx="399011" cy="46551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57200" y="1278037"/>
            <a:ext cx="114549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rgbClr val="FF0000"/>
                </a:solidFill>
              </a:rPr>
              <a:t>Uzasadnienie podejmowanych rozstrzygnięć w sprawach nadawania stopni naukowych i tytułu profesora</a:t>
            </a:r>
          </a:p>
          <a:p>
            <a:pPr algn="just"/>
            <a:endParaRPr lang="pl-PL" b="1" dirty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algn="just"/>
            <a:r>
              <a:rPr lang="pl-PL" dirty="0"/>
              <a:t>„Skoro uchwała jest decyzją organu kolegialnego, to musi spełniać minimum wymagań, jakie przepisy k.p.a. określają dla tego typu aktu.”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Sygn. akt II SA/</a:t>
            </a:r>
            <a:r>
              <a:rPr lang="pl-PL" b="1" dirty="0" err="1"/>
              <a:t>Wa</a:t>
            </a:r>
            <a:r>
              <a:rPr lang="pl-PL" b="1" dirty="0"/>
              <a:t> 908/19</a:t>
            </a:r>
          </a:p>
          <a:p>
            <a:pPr algn="just"/>
            <a:endParaRPr lang="pl-PL" b="1" dirty="0"/>
          </a:p>
          <a:p>
            <a:pPr algn="just"/>
            <a:r>
              <a:rPr lang="pl-PL" dirty="0"/>
              <a:t>„Uzasadnienie decyzji […] powinno zawierać motywy przyjętego w sprawie stanowiska odnośnie do kryteriów wraz z ich wyjaśnieniem. Innymi słowy, uzasadnienie decyzji powinno odzwierciedlać tok rozumowania organu, który doprowadził do wydania rozstrzygnięcia. Uzasadnienie decyzji powinno umożliwiać kontrolę poprawności jej rozstrzygnięcia, w tym również przez sąd, który nie zastępuje organu w podaniu motywów uzasadnienia decyzji o oznaczonej treści. Zaznaczyć przy tym należy, że dowody zebrane w sprawie nie mogą zastępować uzasadnienia decyzji, gdyż są one tylko podstawą wydania rozstrzygnięcia.”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Sygn. akt II SA/</a:t>
            </a:r>
            <a:r>
              <a:rPr lang="pl-PL" b="1" dirty="0" err="1"/>
              <a:t>Wa</a:t>
            </a:r>
            <a:r>
              <a:rPr lang="pl-PL" b="1" dirty="0"/>
              <a:t> 1969/21</a:t>
            </a:r>
          </a:p>
        </p:txBody>
      </p:sp>
    </p:spTree>
    <p:extLst>
      <p:ext uri="{BB962C8B-B14F-4D97-AF65-F5344CB8AC3E}">
        <p14:creationId xmlns:p14="http://schemas.microsoft.com/office/powerpoint/2010/main" val="1591585778"/>
      </p:ext>
    </p:extLst>
  </p:cSld>
  <p:clrMapOvr>
    <a:masterClrMapping/>
  </p:clrMapOvr>
</p:sld>
</file>

<file path=ppt/theme/theme1.xml><?xml version="1.0" encoding="utf-8"?>
<a:theme xmlns:a="http://schemas.openxmlformats.org/drawingml/2006/main" name="Szablon projektu Melancholijny abstrakcyjn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6713755_TF03460530" id="{13B86502-A913-49D5-A125-DF30B1045169}" vid="{17C89B76-746D-4DD8-91AD-0267AB5E4BC7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Slajdy projektu Melancholijny abstrakcyjny</Template>
  <TotalTime>805</TotalTime>
  <Words>1797</Words>
  <Application>Microsoft Office PowerPoint</Application>
  <PresentationFormat>Panoramiczny</PresentationFormat>
  <Paragraphs>290</Paragraphs>
  <Slides>28</Slides>
  <Notes>28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4" baseType="lpstr">
      <vt:lpstr>Arial</vt:lpstr>
      <vt:lpstr>Calibri</vt:lpstr>
      <vt:lpstr>Century Gothic</vt:lpstr>
      <vt:lpstr>Open Sans</vt:lpstr>
      <vt:lpstr>Wingdings</vt:lpstr>
      <vt:lpstr>Szablon projektu Melancholijny abstrakcyjny</vt:lpstr>
      <vt:lpstr>Orzecznictwo sądów administracyjnych w sprawach awansów naukowych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Układ Tytuł</dc:title>
  <dc:creator>Artur Woźniak</dc:creator>
  <cp:lastModifiedBy>Jerzy Deneka</cp:lastModifiedBy>
  <cp:revision>70</cp:revision>
  <dcterms:created xsi:type="dcterms:W3CDTF">2023-02-28T08:00:11Z</dcterms:created>
  <dcterms:modified xsi:type="dcterms:W3CDTF">2025-03-17T08:57:01Z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