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92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85" r:id="rId24"/>
    <p:sldId id="276" r:id="rId25"/>
    <p:sldId id="277" r:id="rId26"/>
    <p:sldId id="278" r:id="rId27"/>
    <p:sldId id="279" r:id="rId28"/>
    <p:sldId id="280" r:id="rId29"/>
    <p:sldId id="283" r:id="rId30"/>
    <p:sldId id="286" r:id="rId31"/>
    <p:sldId id="284" r:id="rId32"/>
    <p:sldId id="289" r:id="rId33"/>
    <p:sldId id="290" r:id="rId34"/>
    <p:sldId id="288" r:id="rId35"/>
    <p:sldId id="287" r:id="rId36"/>
    <p:sldId id="291" r:id="rId37"/>
    <p:sldId id="296" r:id="rId38"/>
    <p:sldId id="297" r:id="rId39"/>
    <p:sldId id="293" r:id="rId40"/>
    <p:sldId id="298" r:id="rId41"/>
    <p:sldId id="294" r:id="rId42"/>
    <p:sldId id="295" r:id="rId43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68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938BE-4F15-4FB9-AC6C-C5F12600BC04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045E3-1107-4266-8340-E02314FA1A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6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045E3-1107-4266-8340-E02314FA1A3D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02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51" y="15412"/>
            <a:ext cx="3498527" cy="2119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15411"/>
            <a:ext cx="5624418" cy="2119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113876"/>
            <a:ext cx="7668994" cy="172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22" y="2114550"/>
            <a:ext cx="1461333" cy="1720388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3817364"/>
            <a:ext cx="9098280" cy="13030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1852332"/>
            <a:ext cx="304800" cy="1143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prstClr val="white"/>
                </a:solidFill>
              </a:rPr>
              <a:pPr/>
              <a:t>01.06.2020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971550"/>
            <a:ext cx="5105400" cy="1062202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l-PL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l-PL"/>
              <a:t>Kliknij, aby edytować styl wzorca podtytułu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3086100"/>
            <a:ext cx="7315200" cy="6858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pl-PL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pl-PL" smtClean="0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63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media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prstClr val="white"/>
                </a:solidFill>
              </a:rPr>
              <a:pPr/>
              <a:t>01.06.2020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95263" y="3600450"/>
            <a:ext cx="4873752" cy="51435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3600451"/>
            <a:ext cx="4809244" cy="425054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l-PL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628651"/>
            <a:ext cx="4873752" cy="2859617"/>
          </a:xfrm>
        </p:spPr>
        <p:txBody>
          <a:bodyPr/>
          <a:lstStyle>
            <a:lvl1pPr eaLnBrk="1" latinLnBrk="0" hangingPunct="1">
              <a:buNone/>
              <a:defRPr kumimoji="0" lang="pl-PL"/>
            </a:lvl1pPr>
          </a:lstStyle>
          <a:p>
            <a:pPr eaLnBrk="1" latinLnBrk="0" hangingPunct="1"/>
            <a:r>
              <a:rPr lang="pl-PL" smtClean="0"/>
              <a:t>Kliknij ikonę, aby dodać multimedia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628652"/>
            <a:ext cx="2819400" cy="3477683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l-PL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954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3600450"/>
            <a:ext cx="5500800" cy="51435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prstClr val="white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l-PL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 eaLnBrk="1" latinLnBrk="0" hangingPunct="1">
              <a:buNone/>
              <a:defRPr kumimoji="0" lang="pl-PL" sz="3200"/>
            </a:lvl1pPr>
            <a:lvl2pPr marL="457200" indent="0" eaLnBrk="1" latinLnBrk="0" hangingPunct="1">
              <a:buNone/>
              <a:defRPr kumimoji="0" lang="pl-PL" sz="2800"/>
            </a:lvl2pPr>
            <a:lvl3pPr marL="914400" indent="0" eaLnBrk="1" latinLnBrk="0" hangingPunct="1">
              <a:buNone/>
              <a:defRPr kumimoji="0" lang="pl-PL" sz="2400"/>
            </a:lvl3pPr>
            <a:lvl4pPr marL="1371600" indent="0" eaLnBrk="1" latinLnBrk="0" hangingPunct="1">
              <a:buNone/>
              <a:defRPr kumimoji="0" lang="pl-PL" sz="2000"/>
            </a:lvl4pPr>
            <a:lvl5pPr marL="1828800" indent="0" eaLnBrk="1" latinLnBrk="0" hangingPunct="1">
              <a:buNone/>
              <a:defRPr kumimoji="0" lang="pl-PL" sz="2000"/>
            </a:lvl5pPr>
            <a:lvl6pPr marL="2286000" indent="0" eaLnBrk="1" latinLnBrk="0" hangingPunct="1">
              <a:buNone/>
              <a:defRPr kumimoji="0" lang="pl-PL" sz="2000"/>
            </a:lvl6pPr>
            <a:lvl7pPr marL="2743200" indent="0" eaLnBrk="1" latinLnBrk="0" hangingPunct="1">
              <a:buNone/>
              <a:defRPr kumimoji="0" lang="pl-PL" sz="2000"/>
            </a:lvl7pPr>
            <a:lvl8pPr marL="3200400" indent="0" eaLnBrk="1" latinLnBrk="0" hangingPunct="1">
              <a:buNone/>
              <a:defRPr kumimoji="0" lang="pl-PL" sz="2000"/>
            </a:lvl8pPr>
            <a:lvl9pPr marL="3657600" indent="0" eaLnBrk="1" latinLnBrk="0" hangingPunct="1">
              <a:buNone/>
              <a:defRPr kumimoji="0" lang="pl-PL" sz="2000"/>
            </a:lvl9pPr>
          </a:lstStyle>
          <a:p>
            <a:pPr eaLnBrk="1" latinLnBrk="0" hangingPunct="1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171950"/>
            <a:ext cx="5486400" cy="457200"/>
          </a:xfrm>
        </p:spPr>
        <p:txBody>
          <a:bodyPr/>
          <a:lstStyle>
            <a:lvl1pPr marL="0" indent="0" algn="ctr" eaLnBrk="1" latinLnBrk="0" hangingPunct="1">
              <a:buNone/>
              <a:defRPr kumimoji="0" lang="pl-PL" sz="1400"/>
            </a:lvl1pPr>
            <a:lvl2pPr marL="457200" indent="0" eaLnBrk="1" latinLnBrk="0" hangingPunct="1">
              <a:buNone/>
              <a:defRPr kumimoji="0" lang="pl-PL" sz="1200"/>
            </a:lvl2pPr>
            <a:lvl3pPr marL="914400" indent="0" eaLnBrk="1" latinLnBrk="0" hangingPunct="1">
              <a:buNone/>
              <a:defRPr kumimoji="0" lang="pl-PL" sz="1000"/>
            </a:lvl3pPr>
            <a:lvl4pPr marL="1371600" indent="0" eaLnBrk="1" latinLnBrk="0" hangingPunct="1">
              <a:buNone/>
              <a:defRPr kumimoji="0" lang="pl-PL" sz="900"/>
            </a:lvl4pPr>
            <a:lvl5pPr marL="1828800" indent="0" eaLnBrk="1" latinLnBrk="0" hangingPunct="1">
              <a:buNone/>
              <a:defRPr kumimoji="0" lang="pl-PL" sz="900"/>
            </a:lvl5pPr>
            <a:lvl6pPr marL="2286000" indent="0" eaLnBrk="1" latinLnBrk="0" hangingPunct="1">
              <a:buNone/>
              <a:defRPr kumimoji="0" lang="pl-PL" sz="900"/>
            </a:lvl6pPr>
            <a:lvl7pPr marL="2743200" indent="0" eaLnBrk="1" latinLnBrk="0" hangingPunct="1">
              <a:buNone/>
              <a:defRPr kumimoji="0" lang="pl-PL" sz="900"/>
            </a:lvl7pPr>
            <a:lvl8pPr marL="3200400" indent="0" eaLnBrk="1" latinLnBrk="0" hangingPunct="1">
              <a:buNone/>
              <a:defRPr kumimoji="0" lang="pl-PL" sz="900"/>
            </a:lvl8pPr>
            <a:lvl9pPr marL="3657600" indent="0" eaLnBrk="1" latinLnBrk="0" hangingPunct="1">
              <a:buNone/>
              <a:defRPr kumimoji="0" lang="pl-PL"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prstClr val="white"/>
                </a:solidFill>
              </a:rPr>
              <a:pPr/>
              <a:t>01.06.2020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tekst pion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l-PL">
                <a:solidFill>
                  <a:srgbClr val="262626">
                    <a:tint val="7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311150"/>
            <a:ext cx="5029200" cy="3429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l-PL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/>
              <a:t>    Kliknij, aby edytować styl wzorca tytułów</a:t>
            </a:r>
          </a:p>
        </p:txBody>
      </p:sp>
    </p:spTree>
    <p:extLst>
      <p:ext uri="{BB962C8B-B14F-4D97-AF65-F5344CB8AC3E}">
        <p14:creationId xmlns:p14="http://schemas.microsoft.com/office/powerpoint/2010/main" val="26653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05980"/>
            <a:ext cx="2057400" cy="4388644"/>
          </a:xfrm>
        </p:spPr>
        <p:txBody>
          <a:bodyPr vert="eaVert"/>
          <a:lstStyle/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5105400" cy="438864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494266"/>
            <a:ext cx="5867400" cy="1477535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pl-PL" sz="3000" b="1" cap="all"/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3" y="3829051"/>
            <a:ext cx="8229601" cy="281840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l-PL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l-P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l-P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l-P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l-P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l-P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l-P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l-P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l-P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2000" y="1459657"/>
            <a:ext cx="2057400" cy="154305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prstClr val="white"/>
                </a:solidFill>
              </a:rPr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3949032"/>
            <a:ext cx="457200" cy="7250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494266"/>
            <a:ext cx="1583472" cy="97155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799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/>
          <a:srcRect l="2599" r="5874" b="5262"/>
          <a:stretch/>
        </p:blipFill>
        <p:spPr>
          <a:xfrm>
            <a:off x="3530" y="4400551"/>
            <a:ext cx="9144000" cy="790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57150"/>
            <a:ext cx="8403020" cy="51435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pl-PL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: wyróżnie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lumMod val="85000"/>
                    <a:lumOff val="1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l-PL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32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1"/>
            <a:ext cx="7068015" cy="62865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l-PL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7303"/>
            <a:ext cx="4038600" cy="2978591"/>
          </a:xfrm>
        </p:spPr>
        <p:txBody>
          <a:bodyPr/>
          <a:lstStyle>
            <a:lvl1pPr eaLnBrk="1" latinLnBrk="0" hangingPunct="1">
              <a:defRPr kumimoji="0" lang="pl-PL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l-PL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l-PL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l-PL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l-PL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l-PL" sz="1800"/>
            </a:lvl6pPr>
            <a:lvl7pPr eaLnBrk="1" latinLnBrk="0" hangingPunct="1">
              <a:defRPr kumimoji="0" lang="pl-PL" sz="1800"/>
            </a:lvl7pPr>
            <a:lvl8pPr eaLnBrk="1" latinLnBrk="0" hangingPunct="1">
              <a:defRPr kumimoji="0" lang="pl-PL" sz="1800"/>
            </a:lvl8pPr>
            <a:lvl9pPr eaLnBrk="1" latinLnBrk="0" hangingPunct="1">
              <a:defRPr kumimoji="0" lang="pl-PL"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1"/>
            <a:ext cx="4038600" cy="2978591"/>
          </a:xfrm>
        </p:spPr>
        <p:txBody>
          <a:bodyPr/>
          <a:lstStyle>
            <a:lvl1pPr eaLnBrk="1" latinLnBrk="0" hangingPunct="1">
              <a:defRPr kumimoji="0" lang="pl-PL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l-PL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l-PL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l-PL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l-PL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l-PL" sz="1800"/>
            </a:lvl6pPr>
            <a:lvl7pPr eaLnBrk="1" latinLnBrk="0" hangingPunct="1">
              <a:defRPr kumimoji="0" lang="pl-PL" sz="1800"/>
            </a:lvl7pPr>
            <a:lvl8pPr eaLnBrk="1" latinLnBrk="0" hangingPunct="1">
              <a:defRPr kumimoji="0" lang="pl-PL" sz="1800"/>
            </a:lvl8pPr>
            <a:lvl9pPr eaLnBrk="1" latinLnBrk="0" hangingPunct="1">
              <a:defRPr kumimoji="0" lang="pl-PL"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l-PL">
                <a:solidFill>
                  <a:srgbClr val="262626">
                    <a:tint val="7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prstClr val="white"/>
                </a:solidFill>
              </a:rPr>
              <a:pPr/>
              <a:t>01.06.2020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71500"/>
            <a:ext cx="2445488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1557900"/>
            <a:ext cx="7010400" cy="857250"/>
          </a:xfrm>
        </p:spPr>
        <p:txBody>
          <a:bodyPr/>
          <a:lstStyle>
            <a:lvl1pPr algn="l" eaLnBrk="1" latinLnBrk="0" hangingPunct="1">
              <a:defRPr kumimoji="0" lang="pl-PL"/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55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ko tytuł: wyróżnien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pl-PL">
                <a:solidFill>
                  <a:srgbClr val="262626">
                    <a:tint val="7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2310750"/>
            <a:ext cx="8686800" cy="8217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l-PL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/>
              <a:t>Kliknij, aby edytować styl wzorca tytułów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1818565"/>
            <a:ext cx="8694000" cy="47982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l-PL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l-PL" sz="2000" b="1"/>
            </a:lvl2pPr>
            <a:lvl3pPr marL="914400" indent="0" eaLnBrk="1" latinLnBrk="0" hangingPunct="1">
              <a:buNone/>
              <a:defRPr kumimoji="0" lang="pl-PL" sz="1800" b="1"/>
            </a:lvl3pPr>
            <a:lvl4pPr marL="1371600" indent="0" eaLnBrk="1" latinLnBrk="0" hangingPunct="1">
              <a:buNone/>
              <a:defRPr kumimoji="0" lang="pl-PL" sz="1600" b="1"/>
            </a:lvl4pPr>
            <a:lvl5pPr marL="1828800" indent="0" eaLnBrk="1" latinLnBrk="0" hangingPunct="1">
              <a:buNone/>
              <a:defRPr kumimoji="0" lang="pl-PL" sz="1600" b="1"/>
            </a:lvl5pPr>
            <a:lvl6pPr marL="2286000" indent="0" eaLnBrk="1" latinLnBrk="0" hangingPunct="1">
              <a:buNone/>
              <a:defRPr kumimoji="0" lang="pl-PL" sz="1600" b="1"/>
            </a:lvl6pPr>
            <a:lvl7pPr marL="2743200" indent="0" eaLnBrk="1" latinLnBrk="0" hangingPunct="1">
              <a:buNone/>
              <a:defRPr kumimoji="0" lang="pl-PL" sz="1600" b="1"/>
            </a:lvl7pPr>
            <a:lvl8pPr marL="3200400" indent="0" eaLnBrk="1" latinLnBrk="0" hangingPunct="1">
              <a:buNone/>
              <a:defRPr kumimoji="0" lang="pl-PL" sz="1600" b="1"/>
            </a:lvl8pPr>
            <a:lvl9pPr marL="3657600" indent="0" eaLnBrk="1" latinLnBrk="0" hangingPunct="1">
              <a:buNone/>
              <a:defRPr kumimoji="0" lang="pl-PL" sz="1600" b="1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636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z tekst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prstClr val="white"/>
                </a:solidFill>
              </a:rPr>
              <a:pPr/>
              <a:t>01.06.2020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171700"/>
            <a:ext cx="7543800" cy="16002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2400300"/>
            <a:ext cx="7010400" cy="12573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l-PL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498585"/>
            <a:ext cx="4191000" cy="28575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l-PL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828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1"/>
            <a:ext cx="3008313" cy="619125"/>
          </a:xfrm>
        </p:spPr>
        <p:txBody>
          <a:bodyPr anchor="b"/>
          <a:lstStyle>
            <a:lvl1pPr algn="l" eaLnBrk="1" latinLnBrk="0" hangingPunct="1">
              <a:defRPr kumimoji="0" lang="pl-PL" sz="2000" b="1"/>
            </a:lvl1pPr>
          </a:lstStyle>
          <a:p>
            <a:pPr eaLnBrk="1" latinLnBrk="0" hangingPunct="1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457200"/>
            <a:ext cx="5111750" cy="4000500"/>
          </a:xfrm>
        </p:spPr>
        <p:txBody>
          <a:bodyPr/>
          <a:lstStyle>
            <a:lvl1pPr eaLnBrk="1" latinLnBrk="0" hangingPunct="1">
              <a:defRPr kumimoji="0" lang="pl-PL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l-PL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l-PL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l-PL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l-PL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l-PL" sz="2000"/>
            </a:lvl6pPr>
            <a:lvl7pPr eaLnBrk="1" latinLnBrk="0" hangingPunct="1">
              <a:defRPr kumimoji="0" lang="pl-PL" sz="2000"/>
            </a:lvl7pPr>
            <a:lvl8pPr eaLnBrk="1" latinLnBrk="0" hangingPunct="1">
              <a:defRPr kumimoji="0" lang="pl-PL" sz="2000"/>
            </a:lvl8pPr>
            <a:lvl9pPr eaLnBrk="1" latinLnBrk="0" hangingPunct="1">
              <a:defRPr kumimoji="0" lang="pl-PL" sz="20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76326"/>
            <a:ext cx="3008313" cy="2867024"/>
          </a:xfrm>
        </p:spPr>
        <p:txBody>
          <a:bodyPr/>
          <a:lstStyle>
            <a:lvl1pPr marL="0" indent="0" eaLnBrk="1" latinLnBrk="0" hangingPunct="1">
              <a:buNone/>
              <a:defRPr kumimoji="0" lang="pl-PL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l-PL" sz="1200"/>
            </a:lvl2pPr>
            <a:lvl3pPr marL="914400" indent="0" eaLnBrk="1" latinLnBrk="0" hangingPunct="1">
              <a:buNone/>
              <a:defRPr kumimoji="0" lang="pl-PL" sz="1000"/>
            </a:lvl3pPr>
            <a:lvl4pPr marL="1371600" indent="0" eaLnBrk="1" latinLnBrk="0" hangingPunct="1">
              <a:buNone/>
              <a:defRPr kumimoji="0" lang="pl-PL" sz="900"/>
            </a:lvl4pPr>
            <a:lvl5pPr marL="1828800" indent="0" eaLnBrk="1" latinLnBrk="0" hangingPunct="1">
              <a:buNone/>
              <a:defRPr kumimoji="0" lang="pl-PL" sz="900"/>
            </a:lvl5pPr>
            <a:lvl6pPr marL="2286000" indent="0" eaLnBrk="1" latinLnBrk="0" hangingPunct="1">
              <a:buNone/>
              <a:defRPr kumimoji="0" lang="pl-PL" sz="900"/>
            </a:lvl6pPr>
            <a:lvl7pPr marL="2743200" indent="0" eaLnBrk="1" latinLnBrk="0" hangingPunct="1">
              <a:buNone/>
              <a:defRPr kumimoji="0" lang="pl-PL" sz="900"/>
            </a:lvl7pPr>
            <a:lvl8pPr marL="3200400" indent="0" eaLnBrk="1" latinLnBrk="0" hangingPunct="1">
              <a:buNone/>
              <a:defRPr kumimoji="0" lang="pl-PL" sz="900"/>
            </a:lvl8pPr>
            <a:lvl9pPr marL="3657600" indent="0" eaLnBrk="1" latinLnBrk="0" hangingPunct="1">
              <a:buNone/>
              <a:defRPr kumimoji="0" lang="pl-PL"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prstClr val="white"/>
                </a:solidFill>
              </a:rPr>
              <a:pPr/>
              <a:t>01.06.2020</a:t>
            </a:fld>
            <a:endParaRPr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l-PL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/>
          <a:srcRect l="2599" r="5874" b="5262"/>
          <a:stretch/>
        </p:blipFill>
        <p:spPr>
          <a:xfrm>
            <a:off x="3530" y="4400551"/>
            <a:ext cx="9144000" cy="7902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pl-PL" smtClean="0"/>
              <a:t>Kliknij, aby edytować styl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pl-PL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 lang="pl-PL">
                <a:solidFill>
                  <a:srgbClr val="262626">
                    <a:tint val="75000"/>
                  </a:srgbClr>
                </a:solidFill>
              </a:rPr>
              <a:pPr/>
              <a:t>01.06.2020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pl-PL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pl-PL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51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pl-PL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l-PL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l-PL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l-PL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pl-PL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pl-PL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l-PL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l-PL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l-PL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l-PL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l-PL"/>
      </a:defPPr>
      <a:lvl1pPr marL="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102012"/>
            <a:ext cx="9036496" cy="4197931"/>
          </a:xfrm>
        </p:spPr>
        <p:txBody>
          <a:bodyPr anchor="t">
            <a:noAutofit/>
          </a:bodyPr>
          <a:lstStyle/>
          <a:p>
            <a:pPr algn="ctr"/>
            <a:r>
              <a:rPr lang="pl-P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Dorobek naukowy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b="1" dirty="0" smtClean="0"/>
              <a:t>Zakładu Socjologii Grup Dyspozycyjnych</a:t>
            </a:r>
            <a:br>
              <a:rPr lang="pl-PL" sz="4000" b="1" dirty="0" smtClean="0"/>
            </a:br>
            <a:r>
              <a:rPr lang="pl-PL" sz="3600" b="1" dirty="0" smtClean="0"/>
              <a:t>w Instytucie Socjologii 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5400" dirty="0" smtClean="0"/>
              <a:t> Uniwersytetu Wrocławskiego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2931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7504" y="267495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/>
              <a:t>Wojciech Horyń, Jan Maciejewski (red.) </a:t>
            </a:r>
            <a:r>
              <a:rPr lang="pl-PL" sz="3200" b="1" dirty="0"/>
              <a:t>Nauczyciel </a:t>
            </a:r>
            <a:r>
              <a:rPr lang="pl-PL" sz="3200" b="1" dirty="0" err="1"/>
              <a:t>andragog</a:t>
            </a:r>
            <a:r>
              <a:rPr lang="pl-PL" sz="3200" b="1" dirty="0"/>
              <a:t> w społeczeństwie </a:t>
            </a:r>
            <a:r>
              <a:rPr lang="pl-PL" sz="3200" b="1" dirty="0" smtClean="0"/>
              <a:t>wiedzy</a:t>
            </a:r>
            <a:r>
              <a:rPr lang="pl-PL" sz="3200" dirty="0" smtClean="0"/>
              <a:t>, </a:t>
            </a:r>
            <a:r>
              <a:rPr lang="pl-PL" sz="2800" dirty="0" smtClean="0"/>
              <a:t>Wyd. Uniwersytet Wrocławski, Wrocław 2007.</a:t>
            </a:r>
            <a:endParaRPr lang="pl-PL" sz="28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503"/>
            <a:ext cx="3096344" cy="450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1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/>
              <a:t>Katarzyna </a:t>
            </a:r>
            <a:r>
              <a:rPr lang="pl-PL" sz="3200" dirty="0" err="1"/>
              <a:t>Dojwa</a:t>
            </a:r>
            <a:r>
              <a:rPr lang="pl-PL" sz="3200" dirty="0"/>
              <a:t>, Jan </a:t>
            </a:r>
            <a:r>
              <a:rPr lang="pl-PL" sz="3200" dirty="0" smtClean="0"/>
              <a:t>Maciejewski (red.), </a:t>
            </a:r>
            <a:r>
              <a:rPr lang="pl-PL" sz="3200" b="1" dirty="0" smtClean="0"/>
              <a:t>Kobiety </a:t>
            </a:r>
            <a:r>
              <a:rPr lang="pl-PL" sz="3200" b="1" dirty="0"/>
              <a:t>w grupach dyspozycyjnych społeczeństwa. Socjologiczna analiza udziału i roli kobiet w wojsku, policji oraz w innych grupach </a:t>
            </a:r>
            <a:r>
              <a:rPr lang="pl-PL" sz="3200" b="1" dirty="0" smtClean="0"/>
              <a:t>dyspozycyjnych, </a:t>
            </a:r>
            <a:r>
              <a:rPr lang="pl-PL" sz="2800" dirty="0" smtClean="0"/>
              <a:t>Wyd. Uniwersytet Wrocławski, Wrocław 2007.</a:t>
            </a:r>
            <a:endParaRPr lang="pl-PL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6" y="142537"/>
            <a:ext cx="3349625" cy="4578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102012"/>
            <a:ext cx="5148064" cy="4197931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Tadeusz </a:t>
            </a:r>
            <a:r>
              <a:rPr lang="pl-PL" sz="3200" dirty="0" err="1"/>
              <a:t>Haduch</a:t>
            </a:r>
            <a:r>
              <a:rPr lang="pl-PL" sz="3200" dirty="0"/>
              <a:t>, Tadeusz Iwanek, Andrzej </a:t>
            </a:r>
            <a:r>
              <a:rPr lang="pl-PL" sz="3200" dirty="0" err="1"/>
              <a:t>Pieczywok</a:t>
            </a:r>
            <a:r>
              <a:rPr lang="pl-PL" sz="3200" dirty="0"/>
              <a:t>, Lesław </a:t>
            </a:r>
            <a:r>
              <a:rPr lang="pl-PL" sz="3200" dirty="0" err="1"/>
              <a:t>Wełyczko</a:t>
            </a:r>
            <a:r>
              <a:rPr lang="pl-PL" sz="3200" dirty="0"/>
              <a:t>, Katarzyna </a:t>
            </a:r>
            <a:r>
              <a:rPr lang="pl-PL" sz="3200" dirty="0" err="1" smtClean="0"/>
              <a:t>Dojwa</a:t>
            </a:r>
            <a:r>
              <a:rPr lang="pl-PL" sz="3200" dirty="0" smtClean="0"/>
              <a:t>, </a:t>
            </a:r>
            <a:r>
              <a:rPr lang="pl-PL" sz="3200" b="1" dirty="0"/>
              <a:t>Podoficerowie zawodowi Wojska Polskiego. Studium </a:t>
            </a:r>
            <a:r>
              <a:rPr lang="pl-PL" sz="3200" b="1" dirty="0" smtClean="0"/>
              <a:t>socjologiczne,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 smtClean="0"/>
              <a:t>Wyd. Uniwersytet Wrocławski, Wrocław 2008.</a:t>
            </a: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09" y="195486"/>
            <a:ext cx="3365467" cy="4855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5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339502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Tomasz Kołodziejczyk, Dariusz </a:t>
            </a:r>
            <a:r>
              <a:rPr lang="pl-PL" sz="3200" dirty="0" err="1" smtClean="0"/>
              <a:t>Kozerawski</a:t>
            </a:r>
            <a:r>
              <a:rPr lang="pl-PL" sz="3200" dirty="0" smtClean="0"/>
              <a:t>, Jan Maciejewski (red.), </a:t>
            </a:r>
            <a:r>
              <a:rPr lang="pl-PL" sz="3200" b="1" dirty="0"/>
              <a:t>Oficerowie grup dyspozycyjnych. Socjologiczna analiza procesu bezpieczeństwa narodowego, </a:t>
            </a:r>
            <a:r>
              <a:rPr lang="pl-PL" sz="2800" dirty="0" smtClean="0"/>
              <a:t>Wyd. Uniwersytet Wrocławski, Wrocław 2008.</a:t>
            </a:r>
            <a:endParaRPr lang="pl-PL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3376858" cy="4783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dir="r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267495"/>
            <a:ext cx="4392488" cy="4032448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Waldemar Nowosielski (red</a:t>
            </a:r>
            <a:r>
              <a:rPr lang="pl-PL" sz="3200" dirty="0" smtClean="0"/>
              <a:t>.), </a:t>
            </a:r>
            <a:r>
              <a:rPr lang="pl-PL" sz="3200" b="1" dirty="0"/>
              <a:t>Tożsamość społeczna grup </a:t>
            </a:r>
            <a:r>
              <a:rPr lang="pl-PL" sz="3200" b="1" dirty="0" smtClean="0"/>
              <a:t>dyspozycyjnych,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 smtClean="0"/>
              <a:t>Wyd. Uniwersytet Wrocławski, Wrocław 2009.</a:t>
            </a:r>
            <a:endParaRPr lang="pl-PL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2012"/>
            <a:ext cx="3528392" cy="4998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36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339502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Agnieszka Krasowska-</a:t>
            </a:r>
            <a:r>
              <a:rPr lang="pl-PL" sz="3200" dirty="0" err="1"/>
              <a:t>Morut</a:t>
            </a:r>
            <a:r>
              <a:rPr lang="pl-PL" sz="3200" dirty="0"/>
              <a:t>, Andrzej </a:t>
            </a:r>
            <a:r>
              <a:rPr lang="pl-PL" sz="3200" dirty="0" err="1"/>
              <a:t>Rusak</a:t>
            </a:r>
            <a:r>
              <a:rPr lang="pl-PL" sz="3200" dirty="0"/>
              <a:t> (red</a:t>
            </a:r>
            <a:r>
              <a:rPr lang="pl-PL" sz="3200" dirty="0" smtClean="0"/>
              <a:t>.), </a:t>
            </a:r>
            <a:r>
              <a:rPr lang="pl-PL" sz="3200" b="1" dirty="0"/>
              <a:t>Szeregowcy w grupach dyspozycyjnych. Socjologiczna analiza zawodu i jego roli w </a:t>
            </a:r>
            <a:r>
              <a:rPr lang="pl-PL" sz="3200" b="1" dirty="0" smtClean="0"/>
              <a:t>społeczeństwie,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2009.</a:t>
            </a:r>
            <a:endParaRPr lang="pl-PL" sz="28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358"/>
            <a:ext cx="2662678" cy="376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8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wheelReverse spokes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267495"/>
            <a:ext cx="6264696" cy="4032448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/>
              <a:t>Jan Maciejewski, Marek </a:t>
            </a:r>
            <a:r>
              <a:rPr lang="pl-PL" sz="3200" dirty="0" err="1"/>
              <a:t>Bodziany</a:t>
            </a:r>
            <a:r>
              <a:rPr lang="pl-PL" sz="3200" dirty="0"/>
              <a:t>, Katarzyna </a:t>
            </a:r>
            <a:r>
              <a:rPr lang="pl-PL" sz="3200" dirty="0" err="1"/>
              <a:t>Dojwa</a:t>
            </a:r>
            <a:r>
              <a:rPr lang="pl-PL" sz="3200" dirty="0"/>
              <a:t> (red.), </a:t>
            </a:r>
            <a:r>
              <a:rPr lang="pl-PL" sz="3200" b="1" dirty="0" smtClean="0"/>
              <a:t>Grupy </a:t>
            </a:r>
            <a:r>
              <a:rPr lang="pl-PL" sz="3200" b="1" dirty="0"/>
              <a:t>dyspozycyjne w obliczu Wielkiej Zmiany. Kulturowe i społeczne aspekty funkcjonowania w świetle procesów integracyjnych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 smtClean="0"/>
              <a:t>Wyd. Uniwersytet Wrocławski, Wrocław 2010.</a:t>
            </a:r>
            <a:endParaRPr lang="pl-PL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699542"/>
            <a:ext cx="244184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3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11960" y="195486"/>
            <a:ext cx="4608512" cy="4032448"/>
          </a:xfrm>
        </p:spPr>
        <p:txBody>
          <a:bodyPr anchor="t">
            <a:noAutofit/>
          </a:bodyPr>
          <a:lstStyle/>
          <a:p>
            <a:r>
              <a:rPr lang="pl-PL" sz="3200" dirty="0"/>
              <a:t>Wojciech Horyń, Jan Maciejewski (red</a:t>
            </a:r>
            <a:r>
              <a:rPr lang="pl-PL" sz="3200" dirty="0" smtClean="0"/>
              <a:t>.), </a:t>
            </a:r>
            <a:r>
              <a:rPr lang="pl-PL" sz="3200" b="1" dirty="0"/>
              <a:t>Andragogika a grupy dyspozycyjne </a:t>
            </a:r>
            <a:r>
              <a:rPr lang="pl-PL" sz="3200" b="1" dirty="0" smtClean="0"/>
              <a:t>społeczeństwa, </a:t>
            </a:r>
            <a:r>
              <a:rPr lang="pl-PL" sz="2800" dirty="0" smtClean="0"/>
              <a:t>Wyd. Uniwersytet Wrocławski, Wrocław 2010.</a:t>
            </a:r>
            <a:endParaRPr lang="pl-PL" sz="28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612"/>
            <a:ext cx="2952328" cy="4080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8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ripple dir="ld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267495"/>
            <a:ext cx="4608512" cy="4032448"/>
          </a:xfrm>
        </p:spPr>
        <p:txBody>
          <a:bodyPr anchor="t">
            <a:noAutofit/>
          </a:bodyPr>
          <a:lstStyle/>
          <a:p>
            <a:r>
              <a:rPr lang="pl-PL" sz="3200" dirty="0"/>
              <a:t>Wojciech Horyń, Jan Maciejewski (red</a:t>
            </a:r>
            <a:r>
              <a:rPr lang="pl-PL" sz="3200" dirty="0" smtClean="0"/>
              <a:t>.), </a:t>
            </a:r>
            <a:r>
              <a:rPr lang="pl-PL" sz="3200" b="1" dirty="0" smtClean="0"/>
              <a:t>Nauczyciel </a:t>
            </a:r>
            <a:r>
              <a:rPr lang="pl-PL" sz="3200" b="1" dirty="0" err="1"/>
              <a:t>andragog</a:t>
            </a:r>
            <a:r>
              <a:rPr lang="pl-PL" sz="3200" b="1" dirty="0"/>
              <a:t> we współczesnym </a:t>
            </a:r>
            <a:r>
              <a:rPr lang="pl-PL" sz="3200" b="1" dirty="0" smtClean="0"/>
              <a:t>społeczeństwie, </a:t>
            </a:r>
            <a:r>
              <a:rPr lang="pl-PL" sz="2800" dirty="0" smtClean="0"/>
              <a:t>Wyd. Uniwersytet Wrocławski, Wrocław 2010.</a:t>
            </a:r>
            <a:endParaRPr lang="pl-PL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3479"/>
            <a:ext cx="3452732" cy="4889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 dir="vert"/>
      </p:transition>
    </mc:Choice>
    <mc:Fallback xmlns="">
      <p:transition spd="slow" advClick="0" advTm="10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339502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Marcin </a:t>
            </a:r>
            <a:r>
              <a:rPr lang="pl-PL" sz="3200" dirty="0" err="1"/>
              <a:t>Liberacki</a:t>
            </a:r>
            <a:r>
              <a:rPr lang="pl-PL" sz="3200" dirty="0"/>
              <a:t> (red</a:t>
            </a:r>
            <a:r>
              <a:rPr lang="pl-PL" sz="3200" dirty="0" smtClean="0"/>
              <a:t>.)</a:t>
            </a:r>
            <a:r>
              <a:rPr lang="pl-PL" sz="3200" b="1" dirty="0"/>
              <a:t> Rekrutacja do grup dyspozycyjnych - socjologiczna analiza </a:t>
            </a:r>
            <a:r>
              <a:rPr lang="pl-PL" sz="3200" b="1" dirty="0" smtClean="0"/>
              <a:t>problemu,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2011.</a:t>
            </a:r>
            <a:endParaRPr lang="pl-PL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7494"/>
            <a:ext cx="274976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63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9512" y="260112"/>
            <a:ext cx="5472608" cy="3945771"/>
          </a:xfrm>
        </p:spPr>
        <p:txBody>
          <a:bodyPr anchor="t">
            <a:noAutofit/>
          </a:bodyPr>
          <a:lstStyle/>
          <a:p>
            <a:r>
              <a:rPr lang="pl-PL" sz="3600" dirty="0" smtClean="0"/>
              <a:t>Jan Maciejewski, </a:t>
            </a:r>
            <a:r>
              <a:rPr lang="pl-PL" sz="3600" b="1" dirty="0"/>
              <a:t>Oficerowie Wojska Polskiego w okresie przemian społecznej struktury i wojska: studium </a:t>
            </a:r>
            <a:r>
              <a:rPr lang="pl-PL" sz="3600" b="1" dirty="0" smtClean="0"/>
              <a:t>socjologiczne, </a:t>
            </a:r>
            <a:r>
              <a:rPr lang="pl-PL" sz="3600" dirty="0" smtClean="0"/>
              <a:t>Wyd. </a:t>
            </a:r>
            <a:r>
              <a:rPr lang="pl-PL" sz="3600" dirty="0" err="1" smtClean="0"/>
              <a:t>UWr</a:t>
            </a:r>
            <a:r>
              <a:rPr lang="pl-PL" sz="3600" dirty="0" smtClean="0"/>
              <a:t>, Wrocław 2001.</a:t>
            </a:r>
            <a:endParaRPr lang="pl-PL" sz="3200" dirty="0"/>
          </a:p>
        </p:txBody>
      </p:sp>
      <p:pic>
        <p:nvPicPr>
          <p:cNvPr id="1026" name="Picture 2" descr="Znalezione obrazy dla zapytania oficerowie wojska polskiego w okresie przemian społecznej struktury i wojska studium socjologicz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5486"/>
            <a:ext cx="3010638" cy="40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dir="r"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339502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/>
              <a:t>Jolanta Horyń, Jan Maciejewski (red</a:t>
            </a:r>
            <a:r>
              <a:rPr lang="pl-PL" sz="3200" dirty="0" smtClean="0"/>
              <a:t>.), </a:t>
            </a:r>
            <a:r>
              <a:rPr lang="pl-PL" sz="3200" b="1" dirty="0"/>
              <a:t>Społeczeństwo wielokulturowe wyzwaniem w pracy nauczyciela </a:t>
            </a:r>
            <a:r>
              <a:rPr lang="pl-PL" sz="3200" b="1" dirty="0" err="1" smtClean="0"/>
              <a:t>andragoga</a:t>
            </a:r>
            <a:r>
              <a:rPr lang="pl-PL" sz="3200" b="1" dirty="0" smtClean="0"/>
              <a:t>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2011.</a:t>
            </a:r>
            <a:endParaRPr lang="pl-PL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267494"/>
            <a:ext cx="3150461" cy="44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2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267495"/>
            <a:ext cx="5328592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 smtClean="0"/>
              <a:t>Jan Maciejewski</a:t>
            </a:r>
            <a:r>
              <a:rPr lang="pl-PL" sz="3200" dirty="0"/>
              <a:t>, </a:t>
            </a:r>
            <a:r>
              <a:rPr lang="pl-PL" sz="3200" dirty="0" smtClean="0"/>
              <a:t>Waldemar </a:t>
            </a:r>
            <a:r>
              <a:rPr lang="pl-PL" sz="3200" dirty="0" err="1" smtClean="0"/>
              <a:t>Forysiak</a:t>
            </a:r>
            <a:r>
              <a:rPr lang="pl-PL" sz="3200" dirty="0" smtClean="0"/>
              <a:t> </a:t>
            </a:r>
            <a:r>
              <a:rPr lang="pl-PL" sz="3200" dirty="0"/>
              <a:t>i </a:t>
            </a:r>
            <a:r>
              <a:rPr lang="pl-PL" sz="3200" dirty="0" smtClean="0"/>
              <a:t>in. (red). </a:t>
            </a:r>
            <a:r>
              <a:rPr lang="pl-PL" sz="3200" b="1" i="1" dirty="0" smtClean="0"/>
              <a:t>Stratyfikacja </a:t>
            </a:r>
            <a:r>
              <a:rPr lang="pl-PL" sz="3200" b="1" i="1" dirty="0"/>
              <a:t>w grupach grup </a:t>
            </a:r>
            <a:r>
              <a:rPr lang="pl-PL" sz="3200" b="1" i="1" dirty="0" smtClean="0"/>
              <a:t>dyspozycyjnych – socjologiczne azymuty badawcze,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2012.</a:t>
            </a:r>
            <a:endParaRPr lang="pl-PL" sz="28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6" y="483518"/>
            <a:ext cx="260934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5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339502"/>
            <a:ext cx="5328592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 smtClean="0"/>
              <a:t>Jan Maciejewski</a:t>
            </a:r>
            <a:r>
              <a:rPr lang="pl-PL" sz="3200" dirty="0"/>
              <a:t>, K</a:t>
            </a:r>
            <a:r>
              <a:rPr lang="pl-PL" sz="3200" dirty="0" smtClean="0"/>
              <a:t>atarzyna </a:t>
            </a:r>
            <a:r>
              <a:rPr lang="pl-PL" sz="3200" dirty="0" err="1" smtClean="0"/>
              <a:t>Dojwa</a:t>
            </a:r>
            <a:r>
              <a:rPr lang="pl-PL" sz="3200" dirty="0" smtClean="0"/>
              <a:t>, </a:t>
            </a:r>
            <a:r>
              <a:rPr lang="pl-PL" sz="3200" dirty="0"/>
              <a:t>Uczestnictwo kobiet w Siłach Zbrojnych, Straży Granicznej i Policji: analiza socjologiczna</a:t>
            </a:r>
            <a:r>
              <a:rPr lang="pl-PL" sz="3200" dirty="0" smtClean="0"/>
              <a:t>, </a:t>
            </a:r>
            <a:r>
              <a:rPr lang="pl-PL" sz="2800" dirty="0" smtClean="0"/>
              <a:t>Wyd</a:t>
            </a:r>
            <a:r>
              <a:rPr lang="pl-PL" sz="2800" dirty="0"/>
              <a:t>. </a:t>
            </a:r>
            <a:r>
              <a:rPr lang="pl-PL" sz="2800" dirty="0" smtClean="0"/>
              <a:t>WSO, Wrocław 2012.</a:t>
            </a:r>
            <a:endParaRPr lang="pl-PL" sz="2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478"/>
            <a:ext cx="3111253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5536" y="483518"/>
            <a:ext cx="4536504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600" dirty="0" smtClean="0"/>
              <a:t>Jan Maciejewski</a:t>
            </a:r>
            <a:r>
              <a:rPr lang="pl-PL" sz="3600" dirty="0"/>
              <a:t>,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Grupy dyspozycyjne. Analiza socjologiczna</a:t>
            </a:r>
            <a:r>
              <a:rPr lang="pl-PL" sz="3600" dirty="0" smtClean="0"/>
              <a:t>, Wyd. </a:t>
            </a:r>
            <a:r>
              <a:rPr lang="pl-PL" sz="3600" dirty="0" err="1" smtClean="0"/>
              <a:t>UWr</a:t>
            </a:r>
            <a:r>
              <a:rPr lang="pl-PL" sz="3600" dirty="0" smtClean="0"/>
              <a:t>, Wrocław 2012.</a:t>
            </a:r>
            <a:endParaRPr lang="pl-PL" sz="3200" dirty="0"/>
          </a:p>
        </p:txBody>
      </p:sp>
      <p:pic>
        <p:nvPicPr>
          <p:cNvPr id="1026" name="Picture 2" descr="http://grupydyspozycyjne.pl/wp-content/uploads/2014/05/Grupy-dyspozycyjne.-Analiza-socjologicz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486"/>
            <a:ext cx="3320405" cy="47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419872" y="296233"/>
            <a:ext cx="5328592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600" dirty="0" smtClean="0"/>
              <a:t>Jan Maciejewski, Irena Wolska-</a:t>
            </a:r>
            <a:r>
              <a:rPr lang="pl-PL" sz="3600" dirty="0" err="1" smtClean="0"/>
              <a:t>Zogata</a:t>
            </a:r>
            <a:r>
              <a:rPr lang="pl-PL" sz="3600" dirty="0" smtClean="0"/>
              <a:t> (red.) </a:t>
            </a:r>
            <a:r>
              <a:rPr lang="pl-PL" sz="3600" b="1" i="1" dirty="0"/>
              <a:t>Teraźniejszość i przyszłość grup dyspozycyjnych, </a:t>
            </a:r>
            <a:r>
              <a:rPr lang="pl-PL" sz="3200" dirty="0" smtClean="0"/>
              <a:t>Wyd. Uniwersytet Wrocławski, Wrocław 2013.</a:t>
            </a:r>
            <a:endParaRPr lang="pl-PL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23478"/>
            <a:ext cx="3198193" cy="4547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1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7504" y="267494"/>
            <a:ext cx="5328592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600" dirty="0" smtClean="0"/>
              <a:t>Jan Maciejewski</a:t>
            </a:r>
            <a:r>
              <a:rPr lang="pl-PL" sz="3600" dirty="0"/>
              <a:t>, Małgorzata Stochmal, </a:t>
            </a:r>
            <a:r>
              <a:rPr lang="pl-PL" sz="3600" b="1" i="1" dirty="0" smtClean="0"/>
              <a:t>Metodologiczne problemy w badaniach grup dyspozycyjnych, </a:t>
            </a:r>
            <a:r>
              <a:rPr lang="pl-PL" sz="3200" dirty="0" smtClean="0"/>
              <a:t>Wyd</a:t>
            </a:r>
            <a:r>
              <a:rPr lang="pl-PL" sz="3200" dirty="0"/>
              <a:t>. Uniwersytet Wrocławski</a:t>
            </a:r>
            <a:r>
              <a:rPr lang="pl-PL" sz="3200" dirty="0" smtClean="0"/>
              <a:t>, Wrocław 2014.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7979"/>
            <a:ext cx="3380375" cy="4968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7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07904" y="339502"/>
            <a:ext cx="5328592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 smtClean="0"/>
              <a:t>Wiśniewska-Paź Barbara (red). </a:t>
            </a:r>
            <a:r>
              <a:rPr lang="pl-PL" sz="3200" b="1" i="1" dirty="0" smtClean="0"/>
              <a:t>Edukacja dla bezpieczeństwa wobec specyfiki szkolenia grup dyspozycyjnych – wybrane aspekty,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2014.</a:t>
            </a:r>
            <a:endParaRPr lang="pl-PL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856"/>
            <a:ext cx="330688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3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483519"/>
            <a:ext cx="5328592" cy="3816424"/>
          </a:xfrm>
        </p:spPr>
        <p:txBody>
          <a:bodyPr anchor="t">
            <a:noAutofit/>
          </a:bodyPr>
          <a:lstStyle/>
          <a:p>
            <a:pPr marL="0" indent="0"/>
            <a:r>
              <a:rPr lang="pl-PL" sz="4000" dirty="0"/>
              <a:t>Maciejewski Jan</a:t>
            </a:r>
            <a:r>
              <a:rPr lang="pl-PL" sz="3600" dirty="0"/>
              <a:t>, </a:t>
            </a:r>
            <a:br>
              <a:rPr lang="pl-PL" sz="3600" dirty="0"/>
            </a:br>
            <a:r>
              <a:rPr lang="pl-PL" sz="3600" b="1" i="1" dirty="0"/>
              <a:t>Grupy dyspozycyjne. </a:t>
            </a:r>
            <a:r>
              <a:rPr lang="pl-PL" sz="3600" b="1" i="1" dirty="0" smtClean="0"/>
              <a:t/>
            </a:r>
            <a:br>
              <a:rPr lang="pl-PL" sz="3600" b="1" i="1" dirty="0" smtClean="0"/>
            </a:br>
            <a:r>
              <a:rPr lang="pl-PL" sz="3600" b="1" i="1" dirty="0" smtClean="0"/>
              <a:t>Analiza socjologiczna</a:t>
            </a:r>
            <a:r>
              <a:rPr lang="pl-PL" sz="3600" b="1" dirty="0"/>
              <a:t>,</a:t>
            </a:r>
            <a:r>
              <a:rPr lang="pl-PL" sz="3600" b="1" dirty="0" smtClean="0"/>
              <a:t> </a:t>
            </a:r>
            <a:r>
              <a:rPr lang="pl-PL" sz="3600" dirty="0" smtClean="0"/>
              <a:t>Wydanie drugie rozszerzone,</a:t>
            </a:r>
            <a:r>
              <a:rPr lang="pl-PL" sz="3600" b="1" dirty="0"/>
              <a:t/>
            </a:r>
            <a:br>
              <a:rPr lang="pl-PL" sz="3600" b="1" dirty="0"/>
            </a:br>
            <a:r>
              <a:rPr lang="pl-PL" sz="3200" dirty="0" smtClean="0"/>
              <a:t>Uniwersytet </a:t>
            </a:r>
            <a:r>
              <a:rPr lang="pl-PL" sz="3200" dirty="0"/>
              <a:t>Wrocławski, </a:t>
            </a:r>
            <a:br>
              <a:rPr lang="pl-PL" sz="3200" dirty="0"/>
            </a:br>
            <a:r>
              <a:rPr lang="pl-PL" sz="3200" dirty="0"/>
              <a:t>Wrocław </a:t>
            </a:r>
            <a:r>
              <a:rPr lang="pl-PL" sz="3200" dirty="0" smtClean="0"/>
              <a:t>2014.</a:t>
            </a:r>
            <a:endParaRPr lang="pl-PL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4" y="103456"/>
            <a:ext cx="3554475" cy="5040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627784" y="339502"/>
            <a:ext cx="6192688" cy="3744416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 smtClean="0"/>
              <a:t>Jan Maciejewski</a:t>
            </a:r>
            <a:r>
              <a:rPr lang="pl-PL" sz="3200" dirty="0"/>
              <a:t>, </a:t>
            </a:r>
            <a:r>
              <a:rPr lang="pl-PL" sz="3200" dirty="0" smtClean="0"/>
              <a:t>Małgorzata Stochmal, Adam Bujak,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i="1" dirty="0" smtClean="0"/>
              <a:t>Współdziałanie grup dyspozycyjnych w militarnym, paramilitarnym i cywilnym systemie bezpieczeństwa państwa,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2014.</a:t>
            </a:r>
            <a:endParaRPr lang="pl-PL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518"/>
            <a:ext cx="2304256" cy="308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676339"/>
      </p:ext>
    </p:extLst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5496" y="483518"/>
            <a:ext cx="4968552" cy="3888432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 smtClean="0"/>
              <a:t>Świderski Krzysztof, 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i="1" dirty="0" smtClean="0"/>
              <a:t>Uwarunkowania społeczne kariery zawodowej oficerów Wojska Polskiego. Studium socjologiczne, </a:t>
            </a:r>
            <a:r>
              <a:rPr lang="pl-PL" sz="3200" dirty="0" smtClean="0"/>
              <a:t>Wyd</a:t>
            </a:r>
            <a:r>
              <a:rPr lang="pl-PL" sz="3200" dirty="0"/>
              <a:t>. Uniwersytet Wrocławski</a:t>
            </a:r>
            <a:r>
              <a:rPr lang="pl-PL" sz="3200" dirty="0" smtClean="0"/>
              <a:t>, Wrocław 2015.</a:t>
            </a:r>
            <a:endParaRPr lang="pl-P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4103"/>
            <a:ext cx="34861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934330"/>
      </p:ext>
    </p:extLst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07904" y="123478"/>
            <a:ext cx="5148064" cy="4197931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Jan Maciejewski (red.), </a:t>
            </a:r>
            <a:r>
              <a:rPr lang="pl-PL" sz="3200" b="1" dirty="0"/>
              <a:t>Socjologiczne aspekty bezpieczeństwa </a:t>
            </a:r>
            <a:r>
              <a:rPr lang="pl-PL" sz="3200" b="1" dirty="0" smtClean="0"/>
              <a:t>narodowego, </a:t>
            </a:r>
            <a:r>
              <a:rPr lang="pl-PL" sz="2800" dirty="0" smtClean="0"/>
              <a:t>Wyd. Uniwersytet Wrocławski, Wrocław 2001.</a:t>
            </a:r>
            <a:endParaRPr lang="pl-PL" sz="2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3124160" cy="444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2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95936" y="771550"/>
            <a:ext cx="4968552" cy="3888432"/>
          </a:xfrm>
        </p:spPr>
        <p:txBody>
          <a:bodyPr anchor="t">
            <a:noAutofit/>
          </a:bodyPr>
          <a:lstStyle/>
          <a:p>
            <a:pPr marL="0" indent="0"/>
            <a:r>
              <a:rPr lang="pl-PL" sz="3200" dirty="0"/>
              <a:t>Maciejewski Jan, Stochmal </a:t>
            </a:r>
            <a:r>
              <a:rPr lang="pl-PL" sz="3200" dirty="0" smtClean="0"/>
              <a:t>Małgorzata, 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i="1" dirty="0" smtClean="0"/>
              <a:t>Grupy dyspozycyjne wobec zagrożeń bezpieczeństwa państwa, </a:t>
            </a:r>
            <a:r>
              <a:rPr lang="pl-PL" sz="3200" dirty="0" smtClean="0"/>
              <a:t>Wyd</a:t>
            </a:r>
            <a:r>
              <a:rPr lang="pl-PL" sz="3200" dirty="0"/>
              <a:t>. Uniwersytet Wrocławski</a:t>
            </a:r>
            <a:r>
              <a:rPr lang="pl-PL" sz="3200" dirty="0" smtClean="0"/>
              <a:t>, Wrocław 2015.</a:t>
            </a:r>
            <a:endParaRPr lang="pl-PL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/>
          <a:stretch/>
        </p:blipFill>
        <p:spPr bwMode="auto">
          <a:xfrm>
            <a:off x="35496" y="195485"/>
            <a:ext cx="3956050" cy="48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812370"/>
      </p:ext>
    </p:extLst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23528" y="267494"/>
            <a:ext cx="4464496" cy="4032448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Stochmal Małgorzata,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 smtClean="0"/>
              <a:t>Państwowa </a:t>
            </a:r>
            <a:r>
              <a:rPr lang="pl-PL" sz="3200" b="1" dirty="0"/>
              <a:t>Straż Pożarna w systemie bezpieczeństwa państwa. Studium </a:t>
            </a:r>
            <a:r>
              <a:rPr lang="pl-PL" sz="3200" b="1" dirty="0" smtClean="0"/>
              <a:t>socjologiczne, </a:t>
            </a:r>
            <a:r>
              <a:rPr lang="pl-PL" sz="3200" dirty="0"/>
              <a:t>Wyd. Uniwersytet Wrocławski, Wrocław </a:t>
            </a:r>
            <a:r>
              <a:rPr lang="pl-PL" sz="3200" dirty="0" smtClean="0"/>
              <a:t>2015.</a:t>
            </a:r>
            <a:endParaRPr lang="pl-PL" sz="32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5486"/>
            <a:ext cx="38671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127166"/>
      </p:ext>
    </p:extLst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851920" y="123478"/>
            <a:ext cx="5148064" cy="4151110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Małgorzata Stochmal, Agnieszka Sokołowska (red.), </a:t>
            </a:r>
            <a:r>
              <a:rPr lang="pl-PL" sz="3200" b="1" dirty="0"/>
              <a:t>Grupy dyspozycyjne w systemie współpracy transgranicznej na rzecz </a:t>
            </a:r>
            <a:r>
              <a:rPr lang="pl-PL" sz="3200" b="1" dirty="0" smtClean="0"/>
              <a:t>bezpieczeństwa, </a:t>
            </a:r>
            <a:r>
              <a:rPr lang="pl-PL" sz="3200" dirty="0"/>
              <a:t>Wyd. </a:t>
            </a:r>
            <a:r>
              <a:rPr lang="pl-PL" sz="3200" dirty="0" err="1"/>
              <a:t>UWr</a:t>
            </a:r>
            <a:r>
              <a:rPr lang="pl-PL" sz="3200" dirty="0"/>
              <a:t>, Wrocław </a:t>
            </a:r>
            <a:r>
              <a:rPr lang="pl-PL" sz="3200" dirty="0" smtClean="0"/>
              <a:t>2015.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dirty="0"/>
          </a:p>
        </p:txBody>
      </p:sp>
      <p:pic>
        <p:nvPicPr>
          <p:cNvPr id="3074" name="Picture 2" descr="http://www.wuwr.com.pl/upfiles/products/ok___Soc_32G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17"/>
            <a:ext cx="363341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47815"/>
      </p:ext>
    </p:extLst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483519"/>
            <a:ext cx="5328592" cy="3816424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Adam Bujak, Małgorzata Stochmal (red.), </a:t>
            </a:r>
            <a:r>
              <a:rPr lang="pl-PL" sz="3200" b="1" dirty="0"/>
              <a:t>Współdziałanie grup dyspozycyjnych w militarnym, paramilitarnym i cywilnym systemie bezpieczeństwa </a:t>
            </a:r>
            <a:r>
              <a:rPr lang="pl-PL" sz="3200" b="1" dirty="0" smtClean="0"/>
              <a:t>państwa, </a:t>
            </a:r>
            <a:r>
              <a:rPr lang="pl-PL" sz="3200" dirty="0"/>
              <a:t>Wyd. </a:t>
            </a:r>
            <a:r>
              <a:rPr lang="pl-PL" sz="3200" dirty="0" err="1"/>
              <a:t>UWr</a:t>
            </a:r>
            <a:r>
              <a:rPr lang="pl-PL" sz="3200" dirty="0"/>
              <a:t>, Wrocław 2015.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5486"/>
            <a:ext cx="3435322" cy="487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11960" y="123478"/>
            <a:ext cx="4824536" cy="4104456"/>
          </a:xfrm>
        </p:spPr>
        <p:txBody>
          <a:bodyPr anchor="t">
            <a:noAutofit/>
          </a:bodyPr>
          <a:lstStyle/>
          <a:p>
            <a:r>
              <a:rPr lang="pl-PL" sz="2800" dirty="0"/>
              <a:t>Jan Maciejewski, Małgorzata Stochmal, Agnieszka Sokołowska (red</a:t>
            </a:r>
            <a:r>
              <a:rPr lang="pl-PL" sz="2800" dirty="0" smtClean="0"/>
              <a:t>.), </a:t>
            </a:r>
            <a:r>
              <a:rPr lang="pl-PL" sz="2800" b="1" dirty="0" smtClean="0"/>
              <a:t>Zadania </a:t>
            </a:r>
            <a:r>
              <a:rPr lang="pl-PL" sz="2800" b="1" dirty="0"/>
              <a:t>jednostek administracyjnych samorządu terytorialnego z wykorzystaniem potencjału grup dyspozycyjnych w przezwyciężaniu zagrożeń bezpieczeństwa </a:t>
            </a:r>
            <a:r>
              <a:rPr lang="pl-PL" sz="2800" b="1" dirty="0" smtClean="0"/>
              <a:t>publicznego, </a:t>
            </a:r>
            <a:r>
              <a:rPr lang="pl-PL" sz="2800" dirty="0" smtClean="0"/>
              <a:t>Wyd. </a:t>
            </a:r>
            <a:r>
              <a:rPr lang="pl-PL" sz="2800" dirty="0" err="1" smtClean="0"/>
              <a:t>UWr</a:t>
            </a:r>
            <a:r>
              <a:rPr lang="pl-PL" sz="2800" dirty="0" smtClean="0"/>
              <a:t>, Wrocław 2016.</a:t>
            </a:r>
            <a:endParaRPr lang="pl-PL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5" y="107376"/>
            <a:ext cx="3554652" cy="50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483519"/>
            <a:ext cx="5328592" cy="3816424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Małgorzata Stochmal, Zdzisław </a:t>
            </a:r>
            <a:r>
              <a:rPr lang="pl-PL" sz="3200" dirty="0" err="1"/>
              <a:t>Ludziejewski</a:t>
            </a:r>
            <a:r>
              <a:rPr lang="pl-PL" sz="3200" dirty="0"/>
              <a:t> </a:t>
            </a:r>
            <a:r>
              <a:rPr lang="pl-PL" sz="3200" b="1" dirty="0"/>
              <a:t>(red.), Grupy dyspozycyjne wobec zagrożeń bezpieczeństwa </a:t>
            </a:r>
            <a:r>
              <a:rPr lang="pl-PL" sz="3200" b="1" dirty="0" smtClean="0"/>
              <a:t>państwa, </a:t>
            </a:r>
            <a:r>
              <a:rPr lang="pl-PL" sz="3200" dirty="0"/>
              <a:t>Wyd. </a:t>
            </a:r>
            <a:r>
              <a:rPr lang="pl-PL" sz="3200" dirty="0" err="1"/>
              <a:t>UWr</a:t>
            </a:r>
            <a:r>
              <a:rPr lang="pl-PL" sz="3200" dirty="0"/>
              <a:t>, Wrocław 2016.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2389"/>
            <a:ext cx="3556913" cy="506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08821" y="195486"/>
            <a:ext cx="5544616" cy="4104457"/>
          </a:xfrm>
        </p:spPr>
        <p:txBody>
          <a:bodyPr anchor="t">
            <a:noAutofit/>
          </a:bodyPr>
          <a:lstStyle/>
          <a:p>
            <a:r>
              <a:rPr lang="pl-PL" sz="3200" dirty="0"/>
              <a:t>Jan Maciejewski, Daria Hofman, Agnieszka Sokołowska (red.), </a:t>
            </a:r>
            <a:r>
              <a:rPr lang="pl-PL" sz="3200" b="1" dirty="0"/>
              <a:t>Współpraca samorządu terytorialnego oraz grup dyspozycyjnych w zapewnianiu bezpieczeństwa społeczności </a:t>
            </a:r>
            <a:r>
              <a:rPr lang="pl-PL" sz="3200" b="1" dirty="0" smtClean="0"/>
              <a:t>lokalnych, </a:t>
            </a:r>
            <a:r>
              <a:rPr lang="pl-PL" sz="3200" dirty="0"/>
              <a:t>Wyd. </a:t>
            </a:r>
            <a:r>
              <a:rPr lang="pl-PL" sz="3200" dirty="0" err="1"/>
              <a:t>UWr</a:t>
            </a:r>
            <a:r>
              <a:rPr lang="pl-PL" sz="3200" dirty="0"/>
              <a:t>, Wrocław </a:t>
            </a:r>
            <a:r>
              <a:rPr lang="pl-PL" sz="3200" dirty="0" smtClean="0"/>
              <a:t>2017.</a:t>
            </a:r>
            <a:endParaRPr lang="pl-PL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" y="17955"/>
            <a:ext cx="3565537" cy="505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4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1159" b="1575"/>
          <a:stretch/>
        </p:blipFill>
        <p:spPr>
          <a:xfrm>
            <a:off x="5652120" y="195486"/>
            <a:ext cx="3242959" cy="4392488"/>
          </a:xfrm>
          <a:prstGeom prst="rect">
            <a:avLst/>
          </a:prstGeom>
        </p:spPr>
      </p:pic>
      <p:sp>
        <p:nvSpPr>
          <p:cNvPr id="6" name="Tytuł 3"/>
          <p:cNvSpPr>
            <a:spLocks noGrp="1"/>
          </p:cNvSpPr>
          <p:nvPr>
            <p:ph type="title"/>
          </p:nvPr>
        </p:nvSpPr>
        <p:spPr>
          <a:xfrm>
            <a:off x="251520" y="483519"/>
            <a:ext cx="5328592" cy="3816424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Józef </a:t>
            </a:r>
            <a:r>
              <a:rPr lang="pl-PL" sz="3200" dirty="0" err="1" smtClean="0"/>
              <a:t>Matis</a:t>
            </a:r>
            <a:r>
              <a:rPr lang="pl-PL" sz="3200" dirty="0" smtClean="0"/>
              <a:t>, Jan Maciejewski </a:t>
            </a:r>
            <a:r>
              <a:rPr lang="pl-PL" sz="3200" b="1" dirty="0"/>
              <a:t>(red.), </a:t>
            </a:r>
            <a:r>
              <a:rPr lang="pl-PL" sz="3200" b="1" dirty="0" err="1" smtClean="0"/>
              <a:t>Socjologicka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analyza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disponibilnych</a:t>
            </a:r>
            <a:r>
              <a:rPr lang="pl-PL" sz="3200" b="1" dirty="0" smtClean="0"/>
              <a:t> skupin, </a:t>
            </a:r>
            <a:r>
              <a:rPr lang="pl-PL" sz="3200" dirty="0"/>
              <a:t>Wyd. </a:t>
            </a:r>
            <a:r>
              <a:rPr lang="pl-PL" sz="3200" dirty="0" smtClean="0"/>
              <a:t>AOS, </a:t>
            </a:r>
            <a:r>
              <a:rPr lang="pl-PL" sz="3200" dirty="0" err="1" smtClean="0"/>
              <a:t>Liptovski</a:t>
            </a:r>
            <a:r>
              <a:rPr lang="pl-PL" sz="3200" dirty="0" smtClean="0"/>
              <a:t> Mikulasz 2017.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6107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286250"/>
            <a:ext cx="8496944" cy="857250"/>
          </a:xfrm>
        </p:spPr>
        <p:txBody>
          <a:bodyPr>
            <a:noAutofit/>
          </a:bodyPr>
          <a:lstStyle/>
          <a:p>
            <a:r>
              <a:rPr lang="pl-PL" sz="2000" dirty="0"/>
              <a:t>Józef </a:t>
            </a:r>
            <a:r>
              <a:rPr lang="pl-PL" sz="2000" dirty="0" err="1"/>
              <a:t>Matis</a:t>
            </a:r>
            <a:r>
              <a:rPr lang="pl-PL" sz="2000" dirty="0"/>
              <a:t>, Jan Maciejewski </a:t>
            </a:r>
            <a:r>
              <a:rPr lang="pl-PL" sz="2000" b="1" dirty="0"/>
              <a:t>(red.), </a:t>
            </a:r>
            <a:r>
              <a:rPr lang="pl-PL" sz="2000" b="1" dirty="0" err="1"/>
              <a:t>Socjologicka</a:t>
            </a:r>
            <a:r>
              <a:rPr lang="pl-PL" sz="2000" b="1" dirty="0"/>
              <a:t> </a:t>
            </a:r>
            <a:r>
              <a:rPr lang="pl-PL" sz="2000" b="1" dirty="0" err="1"/>
              <a:t>analyza</a:t>
            </a:r>
            <a:r>
              <a:rPr lang="pl-PL" sz="2000" b="1" dirty="0"/>
              <a:t> </a:t>
            </a:r>
            <a:r>
              <a:rPr lang="pl-PL" sz="2000" b="1" dirty="0" err="1"/>
              <a:t>disponibilnych</a:t>
            </a:r>
            <a:r>
              <a:rPr lang="pl-PL" sz="2000" b="1" dirty="0"/>
              <a:t> skupin, </a:t>
            </a:r>
            <a:r>
              <a:rPr lang="pl-PL" sz="2000" dirty="0"/>
              <a:t>Wyd. AOS, </a:t>
            </a:r>
            <a:r>
              <a:rPr lang="pl-PL" sz="2000" dirty="0" err="1"/>
              <a:t>Liptovski</a:t>
            </a:r>
            <a:r>
              <a:rPr lang="pl-PL" sz="2000" dirty="0"/>
              <a:t> Mikulasz 2017.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4149" r="2001" b="1019"/>
          <a:stretch/>
        </p:blipFill>
        <p:spPr>
          <a:xfrm rot="5400000">
            <a:off x="2527127" y="-775869"/>
            <a:ext cx="4305771" cy="59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483519"/>
            <a:ext cx="5328592" cy="3816424"/>
          </a:xfrm>
        </p:spPr>
        <p:txBody>
          <a:bodyPr anchor="t">
            <a:noAutofit/>
          </a:bodyPr>
          <a:lstStyle/>
          <a:p>
            <a:r>
              <a:rPr lang="pl-PL" sz="3200" dirty="0"/>
              <a:t>Jan </a:t>
            </a:r>
            <a:r>
              <a:rPr lang="pl-PL" sz="3200" dirty="0" smtClean="0"/>
              <a:t>Maciejewski</a:t>
            </a:r>
            <a:r>
              <a:rPr lang="pl-PL" sz="3200" dirty="0"/>
              <a:t>, Monika Zawartka, Sławomir Fiodorów (red</a:t>
            </a:r>
            <a:r>
              <a:rPr lang="pl-PL" sz="3200" dirty="0" smtClean="0"/>
              <a:t>.), </a:t>
            </a:r>
            <a:r>
              <a:rPr lang="pl-PL" sz="3200" b="1" dirty="0"/>
              <a:t>Globalne i lokalne perspektywy bezpieczeństwa </a:t>
            </a:r>
            <a:r>
              <a:rPr lang="pl-PL" sz="3200" b="1" dirty="0" smtClean="0"/>
              <a:t>państwa</a:t>
            </a:r>
            <a:r>
              <a:rPr lang="pl-PL" sz="3200" dirty="0" smtClean="0"/>
              <a:t>, Wyd. </a:t>
            </a:r>
            <a:r>
              <a:rPr lang="pl-PL" sz="3200" dirty="0" err="1"/>
              <a:t>UWr</a:t>
            </a:r>
            <a:r>
              <a:rPr lang="pl-PL" sz="3200" dirty="0"/>
              <a:t>, Wrocław </a:t>
            </a:r>
            <a:r>
              <a:rPr lang="pl-PL" sz="3200" dirty="0" smtClean="0"/>
              <a:t>2018.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68" y="195486"/>
            <a:ext cx="33038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3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9512" y="260113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Wojciech </a:t>
            </a:r>
            <a:r>
              <a:rPr lang="pl-PL" sz="3200" dirty="0"/>
              <a:t>Horyń, Jan Maciejewski (red</a:t>
            </a:r>
            <a:r>
              <a:rPr lang="pl-PL" sz="3200" dirty="0" smtClean="0"/>
              <a:t>.), </a:t>
            </a:r>
            <a:r>
              <a:rPr lang="pl-PL" sz="3200" b="1" dirty="0"/>
              <a:t>Nauczyciel </a:t>
            </a:r>
            <a:r>
              <a:rPr lang="pl-PL" sz="3200" b="1" dirty="0" err="1"/>
              <a:t>andragog</a:t>
            </a:r>
            <a:r>
              <a:rPr lang="pl-PL" sz="3200" b="1" dirty="0"/>
              <a:t> u progu XXI </a:t>
            </a:r>
            <a:r>
              <a:rPr lang="pl-PL" sz="3200" b="1" dirty="0" smtClean="0"/>
              <a:t>wieku,</a:t>
            </a: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2800" dirty="0" smtClean="0"/>
              <a:t>Wyd. Uniwersytet Wrocławski, Wrocław 2002.</a:t>
            </a:r>
            <a:endParaRPr lang="pl-PL" sz="2800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3478"/>
            <a:ext cx="3240360" cy="4764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dir="r"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39762" t="10801" r="23227" b="6601"/>
          <a:stretch/>
        </p:blipFill>
        <p:spPr>
          <a:xfrm>
            <a:off x="166087" y="195486"/>
            <a:ext cx="3663033" cy="4598276"/>
          </a:xfrm>
          <a:prstGeom prst="rect">
            <a:avLst/>
          </a:prstGeom>
        </p:spPr>
      </p:pic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3829120" y="771550"/>
            <a:ext cx="5328592" cy="3816424"/>
          </a:xfrm>
        </p:spPr>
        <p:txBody>
          <a:bodyPr anchor="t">
            <a:noAutofit/>
          </a:bodyPr>
          <a:lstStyle/>
          <a:p>
            <a:r>
              <a:rPr lang="pl-PL" sz="2800" dirty="0"/>
              <a:t>Jan </a:t>
            </a:r>
            <a:r>
              <a:rPr lang="pl-PL" sz="2800" dirty="0" smtClean="0"/>
              <a:t>Maciejewski</a:t>
            </a:r>
            <a:r>
              <a:rPr lang="pl-PL" sz="2800" dirty="0"/>
              <a:t>, </a:t>
            </a:r>
            <a:r>
              <a:rPr lang="pl-PL" sz="2800" dirty="0" smtClean="0"/>
              <a:t>Piotr Pieńkowski, Małgorzata Stochmal (red</a:t>
            </a:r>
            <a:r>
              <a:rPr lang="pl-PL" sz="2800" dirty="0" smtClean="0"/>
              <a:t>.), </a:t>
            </a:r>
            <a:r>
              <a:rPr lang="pl-PL" sz="2800" b="1" dirty="0" smtClean="0"/>
              <a:t>Socjologia grup </a:t>
            </a:r>
            <a:r>
              <a:rPr lang="pl-PL" sz="2400" b="1" dirty="0" smtClean="0"/>
              <a:t>dyspozycyjnych</a:t>
            </a:r>
            <a:r>
              <a:rPr lang="pl-PL" sz="2800" b="1" dirty="0" smtClean="0"/>
              <a:t>. Pomiędzy teorią nauk społecznych a praktyką</a:t>
            </a:r>
            <a:r>
              <a:rPr lang="pl-PL" sz="2800" dirty="0" smtClean="0"/>
              <a:t>, </a:t>
            </a:r>
            <a:r>
              <a:rPr lang="pl-PL" sz="2800" dirty="0" smtClean="0"/>
              <a:t>Wyd. </a:t>
            </a:r>
            <a:r>
              <a:rPr lang="pl-PL" sz="2800" dirty="0" err="1"/>
              <a:t>UWr</a:t>
            </a:r>
            <a:r>
              <a:rPr lang="pl-PL" sz="2800" dirty="0"/>
              <a:t>, Wrocław </a:t>
            </a:r>
            <a:r>
              <a:rPr lang="pl-PL" sz="2800" dirty="0" smtClean="0"/>
              <a:t>2019.</a:t>
            </a:r>
            <a:r>
              <a:rPr lang="pl-PL" sz="2800" b="1" dirty="0"/>
              <a:t/>
            </a:r>
            <a:br>
              <a:rPr lang="pl-PL" sz="2800" b="1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3430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28738" t="3800" r="31100" b="9401"/>
          <a:stretch/>
        </p:blipFill>
        <p:spPr>
          <a:xfrm>
            <a:off x="5004048" y="267494"/>
            <a:ext cx="3672408" cy="446449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1" b="3800"/>
          <a:stretch/>
        </p:blipFill>
        <p:spPr>
          <a:xfrm>
            <a:off x="179512" y="-58857"/>
            <a:ext cx="4183342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28738" t="3800" r="31100" b="9401"/>
          <a:stretch/>
        </p:blipFill>
        <p:spPr>
          <a:xfrm>
            <a:off x="179512" y="182902"/>
            <a:ext cx="3672408" cy="446449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25588" t="8000" r="24801" b="5200"/>
          <a:stretch/>
        </p:blipFill>
        <p:spPr>
          <a:xfrm>
            <a:off x="4211959" y="182902"/>
            <a:ext cx="4768799" cy="46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851920" y="54258"/>
            <a:ext cx="5148064" cy="4197931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Jan Maciejewski, Irena Wolska- </a:t>
            </a:r>
            <a:r>
              <a:rPr lang="pl-PL" sz="3200" dirty="0" err="1" smtClean="0"/>
              <a:t>Zogata</a:t>
            </a:r>
            <a:r>
              <a:rPr lang="pl-PL" sz="3200" dirty="0" smtClean="0"/>
              <a:t> (red.), </a:t>
            </a:r>
            <a:r>
              <a:rPr lang="pl-PL" sz="3200" b="1" dirty="0"/>
              <a:t>Zawód oficera Wojska Polskiego w toku transformacji. Studium </a:t>
            </a:r>
            <a:r>
              <a:rPr lang="pl-PL" sz="3200" b="1" dirty="0" smtClean="0"/>
              <a:t>socjologiczne, </a:t>
            </a:r>
            <a:r>
              <a:rPr lang="pl-PL" sz="2800" dirty="0" smtClean="0"/>
              <a:t>Wyd. Uniwersytet Wrocławski, Wrocław 2004.</a:t>
            </a:r>
            <a:endParaRPr lang="pl-PL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2857500" cy="4029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 pattern="rectang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0826" y="283969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/>
              <a:t>Wojciech Horyń, Jan Maciejewski (red</a:t>
            </a:r>
            <a:r>
              <a:rPr lang="pl-PL" sz="3200" dirty="0" smtClean="0"/>
              <a:t>.), </a:t>
            </a:r>
            <a:r>
              <a:rPr lang="pl-PL" sz="3200" b="1" dirty="0"/>
              <a:t>Nauczyciel </a:t>
            </a:r>
            <a:r>
              <a:rPr lang="pl-PL" sz="3200" b="1" dirty="0" err="1"/>
              <a:t>andragog</a:t>
            </a:r>
            <a:r>
              <a:rPr lang="pl-PL" sz="3200" b="1" dirty="0"/>
              <a:t> na początku XXI </a:t>
            </a:r>
            <a:r>
              <a:rPr lang="pl-PL" sz="3200" b="1" dirty="0" smtClean="0"/>
              <a:t>wieku, </a:t>
            </a:r>
            <a:r>
              <a:rPr lang="pl-PL" sz="2800" dirty="0" smtClean="0"/>
              <a:t>Wyd</a:t>
            </a:r>
            <a:r>
              <a:rPr lang="pl-PL" sz="2800" dirty="0"/>
              <a:t>. Uniwersytet Wrocławski</a:t>
            </a:r>
            <a:r>
              <a:rPr lang="pl-PL" sz="2800" dirty="0" smtClean="0"/>
              <a:t>, Wrocław 2004.</a:t>
            </a:r>
            <a:endParaRPr lang="pl-PL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472"/>
            <a:ext cx="2952328" cy="415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flip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339502"/>
            <a:ext cx="5328592" cy="3744416"/>
          </a:xfrm>
        </p:spPr>
        <p:txBody>
          <a:bodyPr anchor="t">
            <a:noAutofit/>
          </a:bodyPr>
          <a:lstStyle/>
          <a:p>
            <a:r>
              <a:rPr lang="pl-PL" sz="3200" dirty="0" smtClean="0"/>
              <a:t>Jan </a:t>
            </a:r>
            <a:r>
              <a:rPr lang="pl-PL" sz="3200" dirty="0"/>
              <a:t>Maciejewski, Olga Nowaczyk (red</a:t>
            </a:r>
            <a:r>
              <a:rPr lang="pl-PL" sz="3200" dirty="0" smtClean="0"/>
              <a:t>.), </a:t>
            </a:r>
            <a:r>
              <a:rPr lang="pl-PL" sz="3200" b="1" dirty="0" smtClean="0"/>
              <a:t>Bezpieczeństwo </a:t>
            </a:r>
            <a:r>
              <a:rPr lang="pl-PL" sz="3200" b="1" dirty="0"/>
              <a:t>narodowe a grupy </a:t>
            </a:r>
            <a:r>
              <a:rPr lang="pl-PL" sz="3200" b="1" dirty="0" smtClean="0"/>
              <a:t>dyspozycyjne, </a:t>
            </a:r>
            <a:r>
              <a:rPr lang="pl-PL" sz="2800" dirty="0" smtClean="0"/>
              <a:t>Wyd. Uniwersytet Wrocławski, Wrocław 2005.</a:t>
            </a:r>
            <a:endParaRPr lang="pl-PL" sz="28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5486"/>
            <a:ext cx="28575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267727"/>
      </p:ext>
    </p:extLst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102012"/>
            <a:ext cx="5148064" cy="4197931"/>
          </a:xfrm>
        </p:spPr>
        <p:txBody>
          <a:bodyPr anchor="t">
            <a:noAutofit/>
          </a:bodyPr>
          <a:lstStyle/>
          <a:p>
            <a:r>
              <a:rPr lang="pl-PL" sz="3200" dirty="0"/>
              <a:t>Wojciech Horyń, Jan Maciejewski (red</a:t>
            </a:r>
            <a:r>
              <a:rPr lang="pl-PL" sz="3200" dirty="0" smtClean="0"/>
              <a:t>.), </a:t>
            </a:r>
            <a:r>
              <a:rPr lang="pl-PL" sz="3200" b="1" dirty="0"/>
              <a:t>Andragogika w ujęciu </a:t>
            </a:r>
            <a:r>
              <a:rPr lang="pl-PL" sz="3200" b="1" dirty="0" smtClean="0"/>
              <a:t>interdyscyplinarnym,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 smtClean="0"/>
              <a:t>Wyd. Uniwersytet Wrocławski, Wrocław 2006.</a:t>
            </a:r>
            <a:endParaRPr lang="pl-PL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3479"/>
            <a:ext cx="3312368" cy="474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715106"/>
      </p:ext>
    </p:extLst>
  </p:cSld>
  <p:clrMapOvr>
    <a:masterClrMapping/>
  </p:clrMapOvr>
  <p:transition spd="slow" advClick="0" advTm="10000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563888" y="49623"/>
            <a:ext cx="5148064" cy="4197931"/>
          </a:xfrm>
        </p:spPr>
        <p:txBody>
          <a:bodyPr anchor="t">
            <a:noAutofit/>
          </a:bodyPr>
          <a:lstStyle/>
          <a:p>
            <a:r>
              <a:rPr lang="pl-PL" sz="3200" dirty="0"/>
              <a:t>Jan </a:t>
            </a:r>
            <a:r>
              <a:rPr lang="pl-PL" sz="3200" dirty="0" smtClean="0"/>
              <a:t>Maciejewski (red.) </a:t>
            </a:r>
            <a:r>
              <a:rPr lang="pl-PL" sz="3200" b="1" dirty="0"/>
              <a:t>Grupy dyspozycyjne społeczeństwa </a:t>
            </a:r>
            <a:r>
              <a:rPr lang="pl-PL" sz="3200" b="1" dirty="0" smtClean="0"/>
              <a:t>polskiego, </a:t>
            </a:r>
            <a:r>
              <a:rPr lang="pl-PL" sz="2800" dirty="0" smtClean="0"/>
              <a:t>Wyd. Uniwersytet Wrocławski, Wrocław 2006.</a:t>
            </a:r>
            <a:endParaRPr lang="pl-PL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638"/>
            <a:ext cx="2880320" cy="409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14:ripple dir="rd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prowadzenie do programu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824</Words>
  <Application>Microsoft Office PowerPoint</Application>
  <PresentationFormat>Pokaz na ekranie (16:9)</PresentationFormat>
  <Paragraphs>41</Paragraphs>
  <Slides>42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6" baseType="lpstr">
      <vt:lpstr>Arial</vt:lpstr>
      <vt:lpstr>Calibri</vt:lpstr>
      <vt:lpstr>Georgia</vt:lpstr>
      <vt:lpstr>Wprowadzenie do programu PowerPoint 2010</vt:lpstr>
      <vt:lpstr>Dorobek naukowy  Zakładu Socjologii Grup Dyspozycyjnych w Instytucie Socjologii   Uniwersytetu Wrocławskiego</vt:lpstr>
      <vt:lpstr>Jan Maciejewski, Oficerowie Wojska Polskiego w okresie przemian społecznej struktury i wojska: studium socjologiczne, Wyd. UWr, Wrocław 2001.</vt:lpstr>
      <vt:lpstr>Jan Maciejewski (red.), Socjologiczne aspekty bezpieczeństwa narodowego, Wyd. Uniwersytet Wrocławski, Wrocław 2001.</vt:lpstr>
      <vt:lpstr>Wojciech Horyń, Jan Maciejewski (red.), Nauczyciel andragog u progu XXI wieku, Wyd. Uniwersytet Wrocławski, Wrocław 2002.</vt:lpstr>
      <vt:lpstr>Jan Maciejewski, Irena Wolska- Zogata (red.), Zawód oficera Wojska Polskiego w toku transformacji. Studium socjologiczne, Wyd. Uniwersytet Wrocławski, Wrocław 2004.</vt:lpstr>
      <vt:lpstr>Wojciech Horyń, Jan Maciejewski (red.), Nauczyciel andragog na początku XXI wieku, Wyd. Uniwersytet Wrocławski, Wrocław 2004.</vt:lpstr>
      <vt:lpstr>Jan Maciejewski, Olga Nowaczyk (red.), Bezpieczeństwo narodowe a grupy dyspozycyjne, Wyd. Uniwersytet Wrocławski, Wrocław 2005.</vt:lpstr>
      <vt:lpstr>Wojciech Horyń, Jan Maciejewski (red.), Andragogika w ujęciu interdyscyplinarnym, Wyd. Uniwersytet Wrocławski, Wrocław 2006.</vt:lpstr>
      <vt:lpstr>Jan Maciejewski (red.) Grupy dyspozycyjne społeczeństwa polskiego, Wyd. Uniwersytet Wrocławski, Wrocław 2006.</vt:lpstr>
      <vt:lpstr>Wojciech Horyń, Jan Maciejewski (red.) Nauczyciel andragog w społeczeństwie wiedzy, Wyd. Uniwersytet Wrocławski, Wrocław 2007.</vt:lpstr>
      <vt:lpstr>Katarzyna Dojwa, Jan Maciejewski (red.), Kobiety w grupach dyspozycyjnych społeczeństwa. Socjologiczna analiza udziału i roli kobiet w wojsku, policji oraz w innych grupach dyspozycyjnych, Wyd. Uniwersytet Wrocławski, Wrocław 2007.</vt:lpstr>
      <vt:lpstr>Jan Maciejewski, Tadeusz Haduch, Tadeusz Iwanek, Andrzej Pieczywok, Lesław Wełyczko, Katarzyna Dojwa, Podoficerowie zawodowi Wojska Polskiego. Studium socjologiczne, Wyd. Uniwersytet Wrocławski, Wrocław 2008.</vt:lpstr>
      <vt:lpstr>Tomasz Kołodziejczyk, Dariusz Kozerawski, Jan Maciejewski (red.), Oficerowie grup dyspozycyjnych. Socjologiczna analiza procesu bezpieczeństwa narodowego, Wyd. Uniwersytet Wrocławski, Wrocław 2008.</vt:lpstr>
      <vt:lpstr>Jan Maciejewski, Waldemar Nowosielski (red.), Tożsamość społeczna grup dyspozycyjnych, Wyd. Uniwersytet Wrocławski, Wrocław 2009.</vt:lpstr>
      <vt:lpstr>Jan Maciejewski, Agnieszka Krasowska-Morut, Andrzej Rusak (red.), Szeregowcy w grupach dyspozycyjnych. Socjologiczna analiza zawodu i jego roli w społeczeństwie, Wyd. Uniwersytet Wrocławski, Wrocław 2009.</vt:lpstr>
      <vt:lpstr>Jan Maciejewski, Marek Bodziany, Katarzyna Dojwa (red.), Grupy dyspozycyjne w obliczu Wielkiej Zmiany. Kulturowe i społeczne aspekty funkcjonowania w świetle procesów integracyjnych Wyd. Uniwersytet Wrocławski, Wrocław 2010.</vt:lpstr>
      <vt:lpstr>Wojciech Horyń, Jan Maciejewski (red.), Andragogika a grupy dyspozycyjne społeczeństwa, Wyd. Uniwersytet Wrocławski, Wrocław 2010.</vt:lpstr>
      <vt:lpstr>Wojciech Horyń, Jan Maciejewski (red.), Nauczyciel andragog we współczesnym społeczeństwie, Wyd. Uniwersytet Wrocławski, Wrocław 2010.</vt:lpstr>
      <vt:lpstr>Jan Maciejewski, Marcin Liberacki (red.) Rekrutacja do grup dyspozycyjnych - socjologiczna analiza problemu, Wyd. Uniwersytet Wrocławski, Wrocław 2011.</vt:lpstr>
      <vt:lpstr>Jolanta Horyń, Jan Maciejewski (red.), Społeczeństwo wielokulturowe wyzwaniem w pracy nauczyciela andragoga, Wyd. Uniwersytet Wrocławski, Wrocław 2011.</vt:lpstr>
      <vt:lpstr>Jan Maciejewski, Waldemar Forysiak i in. (red). Stratyfikacja w grupach grup dyspozycyjnych – socjologiczne azymuty badawcze, Wyd. Uniwersytet Wrocławski, Wrocław 2012.</vt:lpstr>
      <vt:lpstr>Jan Maciejewski, Katarzyna Dojwa, Uczestnictwo kobiet w Siłach Zbrojnych, Straży Granicznej i Policji: analiza socjologiczna, Wyd. WSO, Wrocław 2012.</vt:lpstr>
      <vt:lpstr>Jan Maciejewski, Grupy dyspozycyjne. Analiza socjologiczna, Wyd. UWr, Wrocław 2012.</vt:lpstr>
      <vt:lpstr>Jan Maciejewski, Irena Wolska-Zogata (red.) Teraźniejszość i przyszłość grup dyspozycyjnych, Wyd. Uniwersytet Wrocławski, Wrocław 2013.</vt:lpstr>
      <vt:lpstr>Jan Maciejewski, Małgorzata Stochmal, Metodologiczne problemy w badaniach grup dyspozycyjnych, Wyd. Uniwersytet Wrocławski, Wrocław 2014.</vt:lpstr>
      <vt:lpstr>Wiśniewska-Paź Barbara (red). Edukacja dla bezpieczeństwa wobec specyfiki szkolenia grup dyspozycyjnych – wybrane aspekty, Wyd. Uniwersytet Wrocławski, Wrocław 2014.</vt:lpstr>
      <vt:lpstr>Maciejewski Jan,  Grupy dyspozycyjne.  Analiza socjologiczna, Wydanie drugie rozszerzone, Uniwersytet Wrocławski,  Wrocław 2014.</vt:lpstr>
      <vt:lpstr>Jan Maciejewski, Małgorzata Stochmal, Adam Bujak, Współdziałanie grup dyspozycyjnych w militarnym, paramilitarnym i cywilnym systemie bezpieczeństwa państwa, Wyd. Uniwersytet Wrocławski, Wrocław 2014.</vt:lpstr>
      <vt:lpstr>Świderski Krzysztof,  Uwarunkowania społeczne kariery zawodowej oficerów Wojska Polskiego. Studium socjologiczne, Wyd. Uniwersytet Wrocławski, Wrocław 2015.</vt:lpstr>
      <vt:lpstr>Maciejewski Jan, Stochmal Małgorzata,  Grupy dyspozycyjne wobec zagrożeń bezpieczeństwa państwa, Wyd. Uniwersytet Wrocławski, Wrocław 2015.</vt:lpstr>
      <vt:lpstr>Stochmal Małgorzata, Państwowa Straż Pożarna w systemie bezpieczeństwa państwa. Studium socjologiczne, Wyd. Uniwersytet Wrocławski, Wrocław 2015.</vt:lpstr>
      <vt:lpstr>Jan Maciejewski, Małgorzata Stochmal, Agnieszka Sokołowska (red.), Grupy dyspozycyjne w systemie współpracy transgranicznej na rzecz bezpieczeństwa, Wyd. UWr, Wrocław 2015. </vt:lpstr>
      <vt:lpstr>Jan Maciejewski, Adam Bujak, Małgorzata Stochmal (red.), Współdziałanie grup dyspozycyjnych w militarnym, paramilitarnym i cywilnym systemie bezpieczeństwa państwa, Wyd. UWr, Wrocław 2015. </vt:lpstr>
      <vt:lpstr>Jan Maciejewski, Małgorzata Stochmal, Agnieszka Sokołowska (red.), Zadania jednostek administracyjnych samorządu terytorialnego z wykorzystaniem potencjału grup dyspozycyjnych w przezwyciężaniu zagrożeń bezpieczeństwa publicznego, Wyd. UWr, Wrocław 2016.</vt:lpstr>
      <vt:lpstr>Jan Maciejewski, Małgorzata Stochmal, Zdzisław Ludziejewski (red.), Grupy dyspozycyjne wobec zagrożeń bezpieczeństwa państwa, Wyd. UWr, Wrocław 2016.</vt:lpstr>
      <vt:lpstr>Jan Maciejewski, Daria Hofman, Agnieszka Sokołowska (red.), Współpraca samorządu terytorialnego oraz grup dyspozycyjnych w zapewnianiu bezpieczeństwa społeczności lokalnych, Wyd. UWr, Wrocław 2017.</vt:lpstr>
      <vt:lpstr>Józef Matis, Jan Maciejewski (red.), Socjologicka analyza disponibilnych skupin, Wyd. AOS, Liptovski Mikulasz 2017.</vt:lpstr>
      <vt:lpstr>Józef Matis, Jan Maciejewski (red.), Socjologicka analyza disponibilnych skupin, Wyd. AOS, Liptovski Mikulasz 2017.</vt:lpstr>
      <vt:lpstr>Jan Maciejewski, Monika Zawartka, Sławomir Fiodorów (red.), Globalne i lokalne perspektywy bezpieczeństwa państwa, Wyd. UWr, Wrocław 2018. </vt:lpstr>
      <vt:lpstr>Jan Maciejewski, Piotr Pieńkowski, Małgorzata Stochmal (red.), Socjologia grup dyspozycyjnych. Pomiędzy teorią nauk społecznych a praktyką, Wyd. UWr, Wrocław 2019.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Dorobek naukowy  Zakładu socjologii grup dyspozycyjnych  Instytutu Socjologii Uniwersytetu Wrocławskiego</dc:title>
  <dc:creator>prof. J. Maciejewski</dc:creator>
  <cp:lastModifiedBy>Sławomir Fiodorów</cp:lastModifiedBy>
  <cp:revision>30</cp:revision>
  <dcterms:created xsi:type="dcterms:W3CDTF">2014-05-20T09:24:06Z</dcterms:created>
  <dcterms:modified xsi:type="dcterms:W3CDTF">2020-06-01T14:49:35Z</dcterms:modified>
</cp:coreProperties>
</file>